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3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3CE2E92-598D-499C-A3CA-06C712B3CEE9}" type="datetimeFigureOut">
              <a:rPr lang="en-IN" smtClean="0"/>
              <a:t>22-08-2020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577243-39EA-40BE-AEA0-EF98EA034F69}" type="slidenum">
              <a:rPr lang="en-IN" smtClean="0"/>
              <a:t>‹#›</a:t>
            </a:fld>
            <a:endParaRPr lang="en-IN"/>
          </a:p>
        </p:txBody>
      </p:sp>
    </p:spTree>
    <p:extLst>
      <p:ext uri="{BB962C8B-B14F-4D97-AF65-F5344CB8AC3E}">
        <p14:creationId xmlns:p14="http://schemas.microsoft.com/office/powerpoint/2010/main" val="1225385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CE2E92-598D-499C-A3CA-06C712B3CEE9}" type="datetimeFigureOut">
              <a:rPr lang="en-IN" smtClean="0"/>
              <a:t>22-08-2020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577243-39EA-40BE-AEA0-EF98EA034F69}" type="slidenum">
              <a:rPr lang="en-IN" smtClean="0"/>
              <a:t>‹#›</a:t>
            </a:fld>
            <a:endParaRPr lang="en-IN"/>
          </a:p>
        </p:txBody>
      </p:sp>
    </p:spTree>
    <p:extLst>
      <p:ext uri="{BB962C8B-B14F-4D97-AF65-F5344CB8AC3E}">
        <p14:creationId xmlns:p14="http://schemas.microsoft.com/office/powerpoint/2010/main" val="2955413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CE2E92-598D-499C-A3CA-06C712B3CEE9}" type="datetimeFigureOut">
              <a:rPr lang="en-IN" smtClean="0"/>
              <a:t>22-08-2020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577243-39EA-40BE-AEA0-EF98EA034F69}"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23367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CE2E92-598D-499C-A3CA-06C712B3CEE9}" type="datetimeFigureOut">
              <a:rPr lang="en-IN" smtClean="0"/>
              <a:t>22-08-2020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577243-39EA-40BE-AEA0-EF98EA034F69}" type="slidenum">
              <a:rPr lang="en-IN" smtClean="0"/>
              <a:t>‹#›</a:t>
            </a:fld>
            <a:endParaRPr lang="en-IN"/>
          </a:p>
        </p:txBody>
      </p:sp>
    </p:spTree>
    <p:extLst>
      <p:ext uri="{BB962C8B-B14F-4D97-AF65-F5344CB8AC3E}">
        <p14:creationId xmlns:p14="http://schemas.microsoft.com/office/powerpoint/2010/main" val="3579896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CE2E92-598D-499C-A3CA-06C712B3CEE9}" type="datetimeFigureOut">
              <a:rPr lang="en-IN" smtClean="0"/>
              <a:t>22-08-2020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577243-39EA-40BE-AEA0-EF98EA034F69}"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367102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CE2E92-598D-499C-A3CA-06C712B3CEE9}" type="datetimeFigureOut">
              <a:rPr lang="en-IN" smtClean="0"/>
              <a:t>22-08-2020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577243-39EA-40BE-AEA0-EF98EA034F69}" type="slidenum">
              <a:rPr lang="en-IN" smtClean="0"/>
              <a:t>‹#›</a:t>
            </a:fld>
            <a:endParaRPr lang="en-IN"/>
          </a:p>
        </p:txBody>
      </p:sp>
    </p:spTree>
    <p:extLst>
      <p:ext uri="{BB962C8B-B14F-4D97-AF65-F5344CB8AC3E}">
        <p14:creationId xmlns:p14="http://schemas.microsoft.com/office/powerpoint/2010/main" val="144810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CE2E92-598D-499C-A3CA-06C712B3CEE9}" type="datetimeFigureOut">
              <a:rPr lang="en-IN" smtClean="0"/>
              <a:t>22-08-2020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577243-39EA-40BE-AEA0-EF98EA034F69}" type="slidenum">
              <a:rPr lang="en-IN" smtClean="0"/>
              <a:t>‹#›</a:t>
            </a:fld>
            <a:endParaRPr lang="en-IN"/>
          </a:p>
        </p:txBody>
      </p:sp>
    </p:spTree>
    <p:extLst>
      <p:ext uri="{BB962C8B-B14F-4D97-AF65-F5344CB8AC3E}">
        <p14:creationId xmlns:p14="http://schemas.microsoft.com/office/powerpoint/2010/main" val="18022420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CE2E92-598D-499C-A3CA-06C712B3CEE9}" type="datetimeFigureOut">
              <a:rPr lang="en-IN" smtClean="0"/>
              <a:t>22-08-2020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577243-39EA-40BE-AEA0-EF98EA034F69}" type="slidenum">
              <a:rPr lang="en-IN" smtClean="0"/>
              <a:t>‹#›</a:t>
            </a:fld>
            <a:endParaRPr lang="en-IN"/>
          </a:p>
        </p:txBody>
      </p:sp>
    </p:spTree>
    <p:extLst>
      <p:ext uri="{BB962C8B-B14F-4D97-AF65-F5344CB8AC3E}">
        <p14:creationId xmlns:p14="http://schemas.microsoft.com/office/powerpoint/2010/main" val="3251575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CE2E92-598D-499C-A3CA-06C712B3CEE9}" type="datetimeFigureOut">
              <a:rPr lang="en-IN" smtClean="0"/>
              <a:t>22-08-2020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577243-39EA-40BE-AEA0-EF98EA034F69}" type="slidenum">
              <a:rPr lang="en-IN" smtClean="0"/>
              <a:t>‹#›</a:t>
            </a:fld>
            <a:endParaRPr lang="en-IN"/>
          </a:p>
        </p:txBody>
      </p:sp>
    </p:spTree>
    <p:extLst>
      <p:ext uri="{BB962C8B-B14F-4D97-AF65-F5344CB8AC3E}">
        <p14:creationId xmlns:p14="http://schemas.microsoft.com/office/powerpoint/2010/main" val="1229187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CE2E92-598D-499C-A3CA-06C712B3CEE9}" type="datetimeFigureOut">
              <a:rPr lang="en-IN" smtClean="0"/>
              <a:t>22-08-2020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577243-39EA-40BE-AEA0-EF98EA034F69}" type="slidenum">
              <a:rPr lang="en-IN" smtClean="0"/>
              <a:t>‹#›</a:t>
            </a:fld>
            <a:endParaRPr lang="en-IN"/>
          </a:p>
        </p:txBody>
      </p:sp>
    </p:spTree>
    <p:extLst>
      <p:ext uri="{BB962C8B-B14F-4D97-AF65-F5344CB8AC3E}">
        <p14:creationId xmlns:p14="http://schemas.microsoft.com/office/powerpoint/2010/main" val="86182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3CE2E92-598D-499C-A3CA-06C712B3CEE9}" type="datetimeFigureOut">
              <a:rPr lang="en-IN" smtClean="0"/>
              <a:t>22-08-2020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0577243-39EA-40BE-AEA0-EF98EA034F69}" type="slidenum">
              <a:rPr lang="en-IN" smtClean="0"/>
              <a:t>‹#›</a:t>
            </a:fld>
            <a:endParaRPr lang="en-IN"/>
          </a:p>
        </p:txBody>
      </p:sp>
    </p:spTree>
    <p:extLst>
      <p:ext uri="{BB962C8B-B14F-4D97-AF65-F5344CB8AC3E}">
        <p14:creationId xmlns:p14="http://schemas.microsoft.com/office/powerpoint/2010/main" val="2209786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3CE2E92-598D-499C-A3CA-06C712B3CEE9}" type="datetimeFigureOut">
              <a:rPr lang="en-IN" smtClean="0"/>
              <a:t>22-08-2020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0577243-39EA-40BE-AEA0-EF98EA034F69}" type="slidenum">
              <a:rPr lang="en-IN" smtClean="0"/>
              <a:t>‹#›</a:t>
            </a:fld>
            <a:endParaRPr lang="en-IN"/>
          </a:p>
        </p:txBody>
      </p:sp>
    </p:spTree>
    <p:extLst>
      <p:ext uri="{BB962C8B-B14F-4D97-AF65-F5344CB8AC3E}">
        <p14:creationId xmlns:p14="http://schemas.microsoft.com/office/powerpoint/2010/main" val="2578867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3CE2E92-598D-499C-A3CA-06C712B3CEE9}" type="datetimeFigureOut">
              <a:rPr lang="en-IN" smtClean="0"/>
              <a:t>22-08-2020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0577243-39EA-40BE-AEA0-EF98EA034F69}" type="slidenum">
              <a:rPr lang="en-IN" smtClean="0"/>
              <a:t>‹#›</a:t>
            </a:fld>
            <a:endParaRPr lang="en-IN"/>
          </a:p>
        </p:txBody>
      </p:sp>
    </p:spTree>
    <p:extLst>
      <p:ext uri="{BB962C8B-B14F-4D97-AF65-F5344CB8AC3E}">
        <p14:creationId xmlns:p14="http://schemas.microsoft.com/office/powerpoint/2010/main" val="1290329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CE2E92-598D-499C-A3CA-06C712B3CEE9}" type="datetimeFigureOut">
              <a:rPr lang="en-IN" smtClean="0"/>
              <a:t>22-08-2020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0577243-39EA-40BE-AEA0-EF98EA034F69}" type="slidenum">
              <a:rPr lang="en-IN" smtClean="0"/>
              <a:t>‹#›</a:t>
            </a:fld>
            <a:endParaRPr lang="en-IN"/>
          </a:p>
        </p:txBody>
      </p:sp>
    </p:spTree>
    <p:extLst>
      <p:ext uri="{BB962C8B-B14F-4D97-AF65-F5344CB8AC3E}">
        <p14:creationId xmlns:p14="http://schemas.microsoft.com/office/powerpoint/2010/main" val="928600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CE2E92-598D-499C-A3CA-06C712B3CEE9}" type="datetimeFigureOut">
              <a:rPr lang="en-IN" smtClean="0"/>
              <a:t>22-08-2020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0577243-39EA-40BE-AEA0-EF98EA034F69}" type="slidenum">
              <a:rPr lang="en-IN" smtClean="0"/>
              <a:t>‹#›</a:t>
            </a:fld>
            <a:endParaRPr lang="en-IN"/>
          </a:p>
        </p:txBody>
      </p:sp>
    </p:spTree>
    <p:extLst>
      <p:ext uri="{BB962C8B-B14F-4D97-AF65-F5344CB8AC3E}">
        <p14:creationId xmlns:p14="http://schemas.microsoft.com/office/powerpoint/2010/main" val="2051390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CE2E92-598D-499C-A3CA-06C712B3CEE9}" type="datetimeFigureOut">
              <a:rPr lang="en-IN" smtClean="0"/>
              <a:t>22-08-2020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0577243-39EA-40BE-AEA0-EF98EA034F69}" type="slidenum">
              <a:rPr lang="en-IN" smtClean="0"/>
              <a:t>‹#›</a:t>
            </a:fld>
            <a:endParaRPr lang="en-IN"/>
          </a:p>
        </p:txBody>
      </p:sp>
    </p:spTree>
    <p:extLst>
      <p:ext uri="{BB962C8B-B14F-4D97-AF65-F5344CB8AC3E}">
        <p14:creationId xmlns:p14="http://schemas.microsoft.com/office/powerpoint/2010/main" val="3695573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CE2E92-598D-499C-A3CA-06C712B3CEE9}" type="datetimeFigureOut">
              <a:rPr lang="en-IN" smtClean="0"/>
              <a:t>22-08-2020</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0577243-39EA-40BE-AEA0-EF98EA034F69}" type="slidenum">
              <a:rPr lang="en-IN" smtClean="0"/>
              <a:t>‹#›</a:t>
            </a:fld>
            <a:endParaRPr lang="en-IN"/>
          </a:p>
        </p:txBody>
      </p:sp>
    </p:spTree>
    <p:extLst>
      <p:ext uri="{BB962C8B-B14F-4D97-AF65-F5344CB8AC3E}">
        <p14:creationId xmlns:p14="http://schemas.microsoft.com/office/powerpoint/2010/main" val="330714101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3422" y="567188"/>
            <a:ext cx="7766936" cy="1646302"/>
          </a:xfrm>
        </p:spPr>
        <p:txBody>
          <a:bodyPr/>
          <a:lstStyle/>
          <a:p>
            <a:r>
              <a:rPr lang="en-US" dirty="0" smtClean="0">
                <a:solidFill>
                  <a:srgbClr val="C00000"/>
                </a:solidFill>
                <a:latin typeface="Times New Roman" panose="02020603050405020304" pitchFamily="18" charset="0"/>
                <a:cs typeface="Times New Roman" panose="02020603050405020304" pitchFamily="18" charset="0"/>
              </a:rPr>
              <a:t>Measurement &amp; Evaluation</a:t>
            </a:r>
            <a:endParaRPr lang="en-IN" dirty="0">
              <a:solidFill>
                <a:srgbClr val="C0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pPr algn="ctr"/>
            <a:r>
              <a:rPr lang="en-US" sz="3200" dirty="0" smtClean="0">
                <a:solidFill>
                  <a:srgbClr val="0070C0"/>
                </a:solidFill>
                <a:latin typeface="Times New Roman" panose="02020603050405020304" pitchFamily="18" charset="0"/>
                <a:cs typeface="Times New Roman" panose="02020603050405020304" pitchFamily="18" charset="0"/>
              </a:rPr>
              <a:t>Dr. Subhas Chandra Nandi</a:t>
            </a:r>
            <a:endParaRPr lang="en-IN" sz="32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47083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latin typeface="Times New Roman" panose="02020603050405020304" pitchFamily="18" charset="0"/>
                <a:cs typeface="Times New Roman" panose="02020603050405020304" pitchFamily="18" charset="0"/>
              </a:rPr>
              <a:t>Characteristics of evaluation</a:t>
            </a:r>
            <a:endParaRPr lang="en-IN"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3" y="2160589"/>
            <a:ext cx="8987959" cy="3906925"/>
          </a:xfrm>
        </p:spPr>
        <p:txBody>
          <a:bodyPr>
            <a:normAutofit/>
          </a:bodyPr>
          <a:lstStyle/>
          <a:p>
            <a:pPr algn="just"/>
            <a:r>
              <a:rPr lang="en-US" sz="2400" dirty="0" smtClean="0">
                <a:solidFill>
                  <a:srgbClr val="00B0F0"/>
                </a:solidFill>
                <a:latin typeface="Times New Roman" panose="02020603050405020304" pitchFamily="18" charset="0"/>
                <a:cs typeface="Times New Roman" panose="02020603050405020304" pitchFamily="18" charset="0"/>
              </a:rPr>
              <a:t>Evaluation is a continuous process</a:t>
            </a:r>
          </a:p>
          <a:p>
            <a:pPr algn="just"/>
            <a:r>
              <a:rPr lang="en-US" sz="2400" dirty="0" smtClean="0">
                <a:solidFill>
                  <a:srgbClr val="00B0F0"/>
                </a:solidFill>
                <a:latin typeface="Times New Roman" panose="02020603050405020304" pitchFamily="18" charset="0"/>
                <a:cs typeface="Times New Roman" panose="02020603050405020304" pitchFamily="18" charset="0"/>
              </a:rPr>
              <a:t>Evaluation includes academic and non academic subjects</a:t>
            </a:r>
          </a:p>
          <a:p>
            <a:pPr algn="just"/>
            <a:r>
              <a:rPr lang="en-US" sz="2400" dirty="0" smtClean="0">
                <a:solidFill>
                  <a:srgbClr val="00B0F0"/>
                </a:solidFill>
                <a:latin typeface="Times New Roman" panose="02020603050405020304" pitchFamily="18" charset="0"/>
                <a:cs typeface="Times New Roman" panose="02020603050405020304" pitchFamily="18" charset="0"/>
              </a:rPr>
              <a:t>Evaluation is procedure for improving the product</a:t>
            </a:r>
          </a:p>
          <a:p>
            <a:pPr algn="just"/>
            <a:r>
              <a:rPr lang="en-US" sz="2400" dirty="0" smtClean="0">
                <a:solidFill>
                  <a:srgbClr val="00B0F0"/>
                </a:solidFill>
                <a:latin typeface="Times New Roman" panose="02020603050405020304" pitchFamily="18" charset="0"/>
                <a:cs typeface="Times New Roman" panose="02020603050405020304" pitchFamily="18" charset="0"/>
              </a:rPr>
              <a:t>Discovering the needs of an individual and designing learning experience</a:t>
            </a:r>
          </a:p>
          <a:p>
            <a:pPr algn="just"/>
            <a:r>
              <a:rPr lang="en-US" sz="2400" dirty="0" smtClean="0">
                <a:solidFill>
                  <a:srgbClr val="00B0F0"/>
                </a:solidFill>
                <a:latin typeface="Times New Roman" panose="02020603050405020304" pitchFamily="18" charset="0"/>
                <a:cs typeface="Times New Roman" panose="02020603050405020304" pitchFamily="18" charset="0"/>
              </a:rPr>
              <a:t>Evaluation is purpose oriented</a:t>
            </a:r>
            <a:endParaRPr lang="en-IN" sz="2400"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98176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29684" y="2967335"/>
            <a:ext cx="3532635"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Thank You</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451990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C00000"/>
                </a:solidFill>
                <a:latin typeface="Times New Roman" panose="02020603050405020304" pitchFamily="18" charset="0"/>
                <a:cs typeface="Times New Roman" panose="02020603050405020304" pitchFamily="18" charset="0"/>
              </a:rPr>
              <a:t>Evaluation</a:t>
            </a:r>
            <a:endParaRPr lang="en-IN"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408560"/>
            <a:ext cx="8596668" cy="3880773"/>
          </a:xfrm>
        </p:spPr>
        <p:txBody>
          <a:bodyPr>
            <a:noAutofit/>
          </a:bodyPr>
          <a:lstStyle/>
          <a:p>
            <a:pPr algn="just"/>
            <a:r>
              <a:rPr lang="en-US" sz="2400" dirty="0" smtClean="0">
                <a:solidFill>
                  <a:srgbClr val="0070C0"/>
                </a:solidFill>
                <a:latin typeface="Times New Roman" panose="02020603050405020304" pitchFamily="18" charset="0"/>
                <a:cs typeface="Times New Roman" panose="02020603050405020304" pitchFamily="18" charset="0"/>
              </a:rPr>
              <a:t>Evaluation is a process of making judgments to be used as basis for planning. It consists of establishing goals, collecting evidence concerning growth towards goals, making </a:t>
            </a:r>
            <a:r>
              <a:rPr lang="en-US" sz="2400" dirty="0" smtClean="0">
                <a:solidFill>
                  <a:srgbClr val="0070C0"/>
                </a:solidFill>
                <a:latin typeface="Times New Roman" panose="02020603050405020304" pitchFamily="18" charset="0"/>
                <a:cs typeface="Times New Roman" panose="02020603050405020304" pitchFamily="18" charset="0"/>
              </a:rPr>
              <a:t>judgments about </a:t>
            </a:r>
            <a:r>
              <a:rPr lang="en-US" sz="2400" dirty="0" smtClean="0">
                <a:solidFill>
                  <a:srgbClr val="0070C0"/>
                </a:solidFill>
                <a:latin typeface="Times New Roman" panose="02020603050405020304" pitchFamily="18" charset="0"/>
                <a:cs typeface="Times New Roman" panose="02020603050405020304" pitchFamily="18" charset="0"/>
              </a:rPr>
              <a:t>the evidence and revising procedures and goals in the product, the process and even the goals in themselves.</a:t>
            </a:r>
          </a:p>
          <a:p>
            <a:pPr algn="just"/>
            <a:r>
              <a:rPr lang="en-US" sz="2400" dirty="0" smtClean="0">
                <a:solidFill>
                  <a:srgbClr val="0070C0"/>
                </a:solidFill>
                <a:latin typeface="Times New Roman" panose="02020603050405020304" pitchFamily="18" charset="0"/>
                <a:cs typeface="Times New Roman" panose="02020603050405020304" pitchFamily="18" charset="0"/>
              </a:rPr>
              <a:t>Evaluation </a:t>
            </a:r>
            <a:r>
              <a:rPr lang="en-US" sz="2400" dirty="0" smtClean="0">
                <a:solidFill>
                  <a:srgbClr val="0070C0"/>
                </a:solidFill>
                <a:latin typeface="Times New Roman" panose="02020603050405020304" pitchFamily="18" charset="0"/>
                <a:cs typeface="Times New Roman" panose="02020603050405020304" pitchFamily="18" charset="0"/>
              </a:rPr>
              <a:t>is the process of determining to what extend the educational objectives are being realized.</a:t>
            </a:r>
          </a:p>
          <a:p>
            <a:pPr algn="just"/>
            <a:r>
              <a:rPr lang="en-US" sz="2400" dirty="0" smtClean="0">
                <a:solidFill>
                  <a:srgbClr val="0070C0"/>
                </a:solidFill>
                <a:latin typeface="Times New Roman" panose="02020603050405020304" pitchFamily="18" charset="0"/>
                <a:cs typeface="Times New Roman" panose="02020603050405020304" pitchFamily="18" charset="0"/>
              </a:rPr>
              <a:t>Evaluation from the stand point of classroom evaluation, it is the systematic process of collecting, analyzing and interpreting information to determine the extent to which pupils are achieving instructional objectives.</a:t>
            </a:r>
            <a:endParaRPr lang="en-IN" sz="24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9281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956" y="216494"/>
            <a:ext cx="8596668" cy="1320800"/>
          </a:xfrm>
        </p:spPr>
        <p:txBody>
          <a:bodyPr/>
          <a:lstStyle/>
          <a:p>
            <a:pPr algn="ctr"/>
            <a:r>
              <a:rPr lang="en-US" dirty="0" smtClean="0">
                <a:solidFill>
                  <a:srgbClr val="C00000"/>
                </a:solidFill>
                <a:latin typeface="Times New Roman" panose="02020603050405020304" pitchFamily="18" charset="0"/>
                <a:cs typeface="Times New Roman" panose="02020603050405020304" pitchFamily="18" charset="0"/>
              </a:rPr>
              <a:t>Scope of Evaluation</a:t>
            </a:r>
            <a:endParaRPr lang="en-IN"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8968" y="1271826"/>
            <a:ext cx="8596668" cy="3880773"/>
          </a:xfrm>
        </p:spPr>
        <p:txBody>
          <a:bodyPr>
            <a:noAutofit/>
          </a:bodyPr>
          <a:lstStyle/>
          <a:p>
            <a:pPr marL="514350" indent="-514350" algn="just">
              <a:buFont typeface="+mj-lt"/>
              <a:buAutoNum type="arabicPeriod"/>
            </a:pPr>
            <a:r>
              <a:rPr lang="en-US" sz="2400" dirty="0" smtClean="0">
                <a:solidFill>
                  <a:srgbClr val="0070C0"/>
                </a:solidFill>
                <a:latin typeface="Times New Roman" panose="02020603050405020304" pitchFamily="18" charset="0"/>
                <a:cs typeface="Times New Roman" panose="02020603050405020304" pitchFamily="18" charset="0"/>
              </a:rPr>
              <a:t>Value judgment</a:t>
            </a:r>
          </a:p>
          <a:p>
            <a:pPr marL="514350" indent="-514350" algn="just">
              <a:buFont typeface="+mj-lt"/>
              <a:buAutoNum type="arabicPeriod"/>
            </a:pPr>
            <a:r>
              <a:rPr lang="en-US" sz="2400" dirty="0" smtClean="0">
                <a:solidFill>
                  <a:srgbClr val="0070C0"/>
                </a:solidFill>
                <a:latin typeface="Times New Roman" panose="02020603050405020304" pitchFamily="18" charset="0"/>
                <a:cs typeface="Times New Roman" panose="02020603050405020304" pitchFamily="18" charset="0"/>
              </a:rPr>
              <a:t>Ascertaining the extended to which the educational objectives have been attained.</a:t>
            </a:r>
          </a:p>
          <a:p>
            <a:pPr marL="514350" indent="-514350" algn="just">
              <a:buFont typeface="+mj-lt"/>
              <a:buAutoNum type="arabicPeriod"/>
            </a:pPr>
            <a:r>
              <a:rPr lang="en-US" sz="2400" dirty="0" smtClean="0">
                <a:solidFill>
                  <a:srgbClr val="0070C0"/>
                </a:solidFill>
                <a:latin typeface="Times New Roman" panose="02020603050405020304" pitchFamily="18" charset="0"/>
                <a:cs typeface="Times New Roman" panose="02020603050405020304" pitchFamily="18" charset="0"/>
              </a:rPr>
              <a:t>Effectiveness of appraisal or methods of instruction.</a:t>
            </a:r>
          </a:p>
          <a:p>
            <a:pPr marL="514350" indent="-514350" algn="just">
              <a:buFont typeface="+mj-lt"/>
              <a:buAutoNum type="arabicPeriod"/>
            </a:pPr>
            <a:r>
              <a:rPr lang="en-US" sz="2400" dirty="0" smtClean="0">
                <a:solidFill>
                  <a:srgbClr val="0070C0"/>
                </a:solidFill>
                <a:latin typeface="Times New Roman" panose="02020603050405020304" pitchFamily="18" charset="0"/>
                <a:cs typeface="Times New Roman" panose="02020603050405020304" pitchFamily="18" charset="0"/>
              </a:rPr>
              <a:t>Identifies pupil’s strengths and weakness, difficulties and problems, needs and demands.</a:t>
            </a:r>
          </a:p>
          <a:p>
            <a:pPr marL="514350" indent="-514350" algn="just">
              <a:buFont typeface="+mj-lt"/>
              <a:buAutoNum type="arabicPeriod"/>
            </a:pPr>
            <a:r>
              <a:rPr lang="en-US" sz="2400" dirty="0" smtClean="0">
                <a:solidFill>
                  <a:srgbClr val="0070C0"/>
                </a:solidFill>
                <a:latin typeface="Times New Roman" panose="02020603050405020304" pitchFamily="18" charset="0"/>
                <a:cs typeface="Times New Roman" panose="02020603050405020304" pitchFamily="18" charset="0"/>
              </a:rPr>
              <a:t>Provide baseline for guidance and counseling.</a:t>
            </a:r>
          </a:p>
          <a:p>
            <a:pPr marL="514350" indent="-514350" algn="just">
              <a:buFont typeface="+mj-lt"/>
              <a:buAutoNum type="arabicPeriod"/>
            </a:pPr>
            <a:r>
              <a:rPr lang="en-US" sz="2400" dirty="0" smtClean="0">
                <a:solidFill>
                  <a:srgbClr val="0070C0"/>
                </a:solidFill>
                <a:latin typeface="Times New Roman" panose="02020603050405020304" pitchFamily="18" charset="0"/>
                <a:cs typeface="Times New Roman" panose="02020603050405020304" pitchFamily="18" charset="0"/>
              </a:rPr>
              <a:t>Placements and promotions in jobs </a:t>
            </a:r>
          </a:p>
          <a:p>
            <a:pPr marL="514350" indent="-514350" algn="just">
              <a:buFont typeface="+mj-lt"/>
              <a:buAutoNum type="arabicPeriod"/>
            </a:pPr>
            <a:r>
              <a:rPr lang="en-US" sz="2400" dirty="0" smtClean="0">
                <a:solidFill>
                  <a:srgbClr val="0070C0"/>
                </a:solidFill>
                <a:latin typeface="Times New Roman" panose="02020603050405020304" pitchFamily="18" charset="0"/>
                <a:cs typeface="Times New Roman" panose="02020603050405020304" pitchFamily="18" charset="0"/>
              </a:rPr>
              <a:t>Development of attitudes, interests, capabilities, creativity, originality, knowledge and skill etc.</a:t>
            </a:r>
          </a:p>
          <a:p>
            <a:pPr marL="514350" indent="-514350" algn="just">
              <a:buFont typeface="+mj-lt"/>
              <a:buAutoNum type="arabicPeriod"/>
            </a:pPr>
            <a:r>
              <a:rPr lang="en-US" sz="2400" dirty="0" smtClean="0">
                <a:solidFill>
                  <a:srgbClr val="0070C0"/>
                </a:solidFill>
                <a:latin typeface="Times New Roman" panose="02020603050405020304" pitchFamily="18" charset="0"/>
                <a:cs typeface="Times New Roman" panose="02020603050405020304" pitchFamily="18" charset="0"/>
              </a:rPr>
              <a:t>Development of tools and technique</a:t>
            </a:r>
            <a:endParaRPr lang="en-IN" sz="24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7067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AutoNum type="arabicPeriod" startAt="9"/>
            </a:pPr>
            <a:r>
              <a:rPr lang="en-US" sz="2400" dirty="0" smtClean="0">
                <a:solidFill>
                  <a:srgbClr val="0070C0"/>
                </a:solidFill>
                <a:latin typeface="Times New Roman" panose="02020603050405020304" pitchFamily="18" charset="0"/>
                <a:cs typeface="Times New Roman" panose="02020603050405020304" pitchFamily="18" charset="0"/>
              </a:rPr>
              <a:t>Development of curriculum and for tits revision </a:t>
            </a:r>
          </a:p>
          <a:p>
            <a:pPr marL="514350" indent="-514350">
              <a:buAutoNum type="arabicPeriod" startAt="9"/>
            </a:pPr>
            <a:r>
              <a:rPr lang="en-US" sz="2400" dirty="0" smtClean="0">
                <a:solidFill>
                  <a:srgbClr val="0070C0"/>
                </a:solidFill>
                <a:latin typeface="Times New Roman" panose="02020603050405020304" pitchFamily="18" charset="0"/>
                <a:cs typeface="Times New Roman" panose="02020603050405020304" pitchFamily="18" charset="0"/>
              </a:rPr>
              <a:t>Interpretation results</a:t>
            </a:r>
          </a:p>
          <a:p>
            <a:pPr marL="514350" indent="-514350">
              <a:buAutoNum type="arabicPeriod" startAt="9"/>
            </a:pPr>
            <a:r>
              <a:rPr lang="en-US" sz="2400" dirty="0" smtClean="0">
                <a:solidFill>
                  <a:srgbClr val="0070C0"/>
                </a:solidFill>
                <a:latin typeface="Times New Roman" panose="02020603050405020304" pitchFamily="18" charset="0"/>
                <a:cs typeface="Times New Roman" panose="02020603050405020304" pitchFamily="18" charset="0"/>
              </a:rPr>
              <a:t>Helpful for curriculum planners and administers to improve the curriculum pattern. </a:t>
            </a:r>
            <a:endParaRPr lang="en-IN" sz="24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0456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95956"/>
            <a:ext cx="8596668" cy="1320800"/>
          </a:xfrm>
        </p:spPr>
        <p:txBody>
          <a:bodyPr/>
          <a:lstStyle/>
          <a:p>
            <a:pPr algn="ctr"/>
            <a:r>
              <a:rPr lang="en-US" b="1" dirty="0" smtClean="0">
                <a:solidFill>
                  <a:srgbClr val="C00000"/>
                </a:solidFill>
                <a:latin typeface="Times New Roman" panose="02020603050405020304" pitchFamily="18" charset="0"/>
                <a:cs typeface="Times New Roman" panose="02020603050405020304" pitchFamily="18" charset="0"/>
              </a:rPr>
              <a:t>Purpose of </a:t>
            </a:r>
            <a:r>
              <a:rPr lang="en-US" b="1" dirty="0" smtClean="0">
                <a:solidFill>
                  <a:srgbClr val="C00000"/>
                </a:solidFill>
                <a:latin typeface="Times New Roman" panose="02020603050405020304" pitchFamily="18" charset="0"/>
                <a:cs typeface="Times New Roman" panose="02020603050405020304" pitchFamily="18" charset="0"/>
              </a:rPr>
              <a:t>Evaluation</a:t>
            </a:r>
            <a:endParaRPr lang="en-IN"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476925"/>
            <a:ext cx="8970868" cy="4599135"/>
          </a:xfrm>
        </p:spPr>
        <p:txBody>
          <a:bodyPr>
            <a:noAutofit/>
          </a:bodyPr>
          <a:lstStyle/>
          <a:p>
            <a:pPr marL="514350" indent="-514350" algn="just">
              <a:buFont typeface="+mj-lt"/>
              <a:buAutoNum type="arabicPeriod"/>
            </a:pPr>
            <a:r>
              <a:rPr lang="en-US" sz="2000" dirty="0" smtClean="0">
                <a:solidFill>
                  <a:srgbClr val="0070C0"/>
                </a:solidFill>
                <a:latin typeface="Times New Roman" panose="02020603050405020304" pitchFamily="18" charset="0"/>
                <a:cs typeface="Times New Roman" panose="02020603050405020304" pitchFamily="18" charset="0"/>
              </a:rPr>
              <a:t>To discover the extend of competence</a:t>
            </a:r>
          </a:p>
          <a:p>
            <a:pPr marL="514350" indent="-514350" algn="just">
              <a:buFont typeface="+mj-lt"/>
              <a:buAutoNum type="arabicPeriod"/>
            </a:pPr>
            <a:r>
              <a:rPr lang="en-US" sz="2000" dirty="0" smtClean="0">
                <a:solidFill>
                  <a:srgbClr val="0070C0"/>
                </a:solidFill>
                <a:latin typeface="Times New Roman" panose="02020603050405020304" pitchFamily="18" charset="0"/>
                <a:cs typeface="Times New Roman" panose="02020603050405020304" pitchFamily="18" charset="0"/>
              </a:rPr>
              <a:t>To predict the educational practices</a:t>
            </a:r>
          </a:p>
          <a:p>
            <a:pPr marL="514350" indent="-514350" algn="just">
              <a:buFont typeface="+mj-lt"/>
              <a:buAutoNum type="arabicPeriod"/>
            </a:pPr>
            <a:r>
              <a:rPr lang="en-US" sz="2000" dirty="0" smtClean="0">
                <a:solidFill>
                  <a:srgbClr val="0070C0"/>
                </a:solidFill>
                <a:latin typeface="Times New Roman" panose="02020603050405020304" pitchFamily="18" charset="0"/>
                <a:cs typeface="Times New Roman" panose="02020603050405020304" pitchFamily="18" charset="0"/>
              </a:rPr>
              <a:t>To certify student’s degree, proficiency in a particular educational practice</a:t>
            </a:r>
          </a:p>
          <a:p>
            <a:pPr marL="514350" indent="-514350" algn="just">
              <a:buFont typeface="+mj-lt"/>
              <a:buAutoNum type="arabicPeriod"/>
            </a:pPr>
            <a:r>
              <a:rPr lang="en-US" sz="2000" dirty="0" smtClean="0">
                <a:solidFill>
                  <a:srgbClr val="0070C0"/>
                </a:solidFill>
                <a:latin typeface="Times New Roman" panose="02020603050405020304" pitchFamily="18" charset="0"/>
                <a:cs typeface="Times New Roman" panose="02020603050405020304" pitchFamily="18" charset="0"/>
              </a:rPr>
              <a:t>To appraise the status of and changes in student’s behavior</a:t>
            </a:r>
          </a:p>
          <a:p>
            <a:pPr marL="514350" indent="-514350" algn="just">
              <a:buFont typeface="+mj-lt"/>
              <a:buAutoNum type="arabicPeriod"/>
            </a:pPr>
            <a:r>
              <a:rPr lang="en-US" sz="2000" dirty="0" smtClean="0">
                <a:solidFill>
                  <a:srgbClr val="0070C0"/>
                </a:solidFill>
                <a:latin typeface="Times New Roman" panose="02020603050405020304" pitchFamily="18" charset="0"/>
                <a:cs typeface="Times New Roman" panose="02020603050405020304" pitchFamily="18" charset="0"/>
              </a:rPr>
              <a:t>To make provision for guiding the growth of the individual student</a:t>
            </a:r>
          </a:p>
          <a:p>
            <a:pPr marL="514350" indent="-514350" algn="just">
              <a:buFont typeface="+mj-lt"/>
              <a:buAutoNum type="arabicPeriod"/>
            </a:pPr>
            <a:r>
              <a:rPr lang="en-US" sz="2000" dirty="0" smtClean="0">
                <a:solidFill>
                  <a:srgbClr val="0070C0"/>
                </a:solidFill>
                <a:latin typeface="Times New Roman" panose="02020603050405020304" pitchFamily="18" charset="0"/>
                <a:cs typeface="Times New Roman" panose="02020603050405020304" pitchFamily="18" charset="0"/>
              </a:rPr>
              <a:t>To diagnose the individual students educational weakness and strength.</a:t>
            </a:r>
          </a:p>
          <a:p>
            <a:pPr marL="514350" indent="-514350" algn="just">
              <a:buFont typeface="+mj-lt"/>
              <a:buAutoNum type="arabicPeriod"/>
            </a:pPr>
            <a:r>
              <a:rPr lang="en-US" sz="2000" dirty="0" smtClean="0">
                <a:solidFill>
                  <a:srgbClr val="0070C0"/>
                </a:solidFill>
                <a:latin typeface="Times New Roman" panose="02020603050405020304" pitchFamily="18" charset="0"/>
                <a:cs typeface="Times New Roman" panose="02020603050405020304" pitchFamily="18" charset="0"/>
              </a:rPr>
              <a:t>To assess the student’s progress form time to time and discloses student’s needs and possibilities</a:t>
            </a:r>
          </a:p>
          <a:p>
            <a:pPr marL="514350" indent="-514350" algn="just">
              <a:buFont typeface="+mj-lt"/>
              <a:buAutoNum type="arabicPeriod"/>
            </a:pPr>
            <a:r>
              <a:rPr lang="en-US" sz="2000" dirty="0" smtClean="0">
                <a:solidFill>
                  <a:srgbClr val="0070C0"/>
                </a:solidFill>
                <a:latin typeface="Times New Roman" panose="02020603050405020304" pitchFamily="18" charset="0"/>
                <a:cs typeface="Times New Roman" panose="02020603050405020304" pitchFamily="18" charset="0"/>
              </a:rPr>
              <a:t>To predict the student’s future academic success or otherwise</a:t>
            </a:r>
          </a:p>
          <a:p>
            <a:pPr marL="514350" indent="-514350" algn="just">
              <a:buFont typeface="+mj-lt"/>
              <a:buAutoNum type="arabicPeriod"/>
            </a:pPr>
            <a:r>
              <a:rPr lang="en-US" sz="2000" dirty="0" smtClean="0">
                <a:solidFill>
                  <a:srgbClr val="0070C0"/>
                </a:solidFill>
                <a:latin typeface="Times New Roman" panose="02020603050405020304" pitchFamily="18" charset="0"/>
                <a:cs typeface="Times New Roman" panose="02020603050405020304" pitchFamily="18" charset="0"/>
              </a:rPr>
              <a:t>To provide basis for modification of curriculum and courses</a:t>
            </a:r>
            <a:endParaRPr lang="en-IN" sz="20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8273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6751" y="640935"/>
            <a:ext cx="8667251" cy="5400427"/>
          </a:xfrm>
        </p:spPr>
        <p:txBody>
          <a:bodyPr>
            <a:normAutofit/>
          </a:bodyPr>
          <a:lstStyle/>
          <a:p>
            <a:pPr marL="514350" indent="-514350" algn="just">
              <a:buAutoNum type="arabicPeriod" startAt="10"/>
            </a:pPr>
            <a:r>
              <a:rPr lang="en-US" sz="2000" dirty="0" smtClean="0">
                <a:solidFill>
                  <a:srgbClr val="0070C0"/>
                </a:solidFill>
                <a:latin typeface="Times New Roman" panose="02020603050405020304" pitchFamily="18" charset="0"/>
                <a:cs typeface="Times New Roman" panose="02020603050405020304" pitchFamily="18" charset="0"/>
              </a:rPr>
              <a:t>To locate areas where remedial measures are  </a:t>
            </a:r>
            <a:r>
              <a:rPr lang="en-US" sz="2000" dirty="0" smtClean="0">
                <a:solidFill>
                  <a:srgbClr val="0070C0"/>
                </a:solidFill>
                <a:latin typeface="Times New Roman" panose="02020603050405020304" pitchFamily="18" charset="0"/>
                <a:cs typeface="Times New Roman" panose="02020603050405020304" pitchFamily="18" charset="0"/>
              </a:rPr>
              <a:t>needed</a:t>
            </a:r>
            <a:endParaRPr lang="en-US" sz="2000" dirty="0" smtClean="0">
              <a:solidFill>
                <a:srgbClr val="0070C0"/>
              </a:solidFill>
              <a:latin typeface="Times New Roman" panose="02020603050405020304" pitchFamily="18" charset="0"/>
              <a:cs typeface="Times New Roman" panose="02020603050405020304" pitchFamily="18" charset="0"/>
            </a:endParaRPr>
          </a:p>
          <a:p>
            <a:pPr marL="514350" indent="-514350" algn="just">
              <a:buAutoNum type="arabicPeriod" startAt="11"/>
            </a:pPr>
            <a:r>
              <a:rPr lang="en-US" sz="2000" dirty="0" smtClean="0">
                <a:solidFill>
                  <a:srgbClr val="0070C0"/>
                </a:solidFill>
                <a:latin typeface="Times New Roman" panose="02020603050405020304" pitchFamily="18" charset="0"/>
                <a:cs typeface="Times New Roman" panose="02020603050405020304" pitchFamily="18" charset="0"/>
              </a:rPr>
              <a:t>To provide basis for the introduction of experiences to meet the 	needs of individuals and group of students</a:t>
            </a:r>
          </a:p>
          <a:p>
            <a:pPr marL="514350" indent="-514350" algn="just">
              <a:buAutoNum type="arabicPeriod" startAt="11"/>
            </a:pPr>
            <a:r>
              <a:rPr lang="en-US" sz="2000" dirty="0" smtClean="0">
                <a:solidFill>
                  <a:srgbClr val="0070C0"/>
                </a:solidFill>
                <a:latin typeface="Times New Roman" panose="02020603050405020304" pitchFamily="18" charset="0"/>
                <a:cs typeface="Times New Roman" panose="02020603050405020304" pitchFamily="18" charset="0"/>
              </a:rPr>
              <a:t>Motivate students towards better attainment and growth.</a:t>
            </a:r>
          </a:p>
          <a:p>
            <a:pPr marL="514350" indent="-514350" algn="just">
              <a:buAutoNum type="arabicPeriod" startAt="11"/>
            </a:pPr>
            <a:r>
              <a:rPr lang="en-US" sz="2000" dirty="0" smtClean="0">
                <a:solidFill>
                  <a:srgbClr val="0070C0"/>
                </a:solidFill>
                <a:latin typeface="Times New Roman" panose="02020603050405020304" pitchFamily="18" charset="0"/>
                <a:cs typeface="Times New Roman" panose="02020603050405020304" pitchFamily="18" charset="0"/>
              </a:rPr>
              <a:t>Test the efficiency of teachers</a:t>
            </a:r>
          </a:p>
          <a:p>
            <a:pPr marL="514350" indent="-514350" algn="just">
              <a:buAutoNum type="arabicPeriod" startAt="11"/>
            </a:pPr>
            <a:r>
              <a:rPr lang="en-US" sz="2000" dirty="0" smtClean="0">
                <a:solidFill>
                  <a:srgbClr val="0070C0"/>
                </a:solidFill>
                <a:latin typeface="Times New Roman" panose="02020603050405020304" pitchFamily="18" charset="0"/>
                <a:cs typeface="Times New Roman" panose="02020603050405020304" pitchFamily="18" charset="0"/>
              </a:rPr>
              <a:t>Appraise the teacher and supervisors competence</a:t>
            </a:r>
          </a:p>
          <a:p>
            <a:pPr marL="514350" indent="-514350" algn="just">
              <a:buAutoNum type="arabicPeriod" startAt="11"/>
            </a:pPr>
            <a:r>
              <a:rPr lang="en-US" sz="2000" dirty="0" smtClean="0">
                <a:solidFill>
                  <a:srgbClr val="0070C0"/>
                </a:solidFill>
                <a:latin typeface="Times New Roman" panose="02020603050405020304" pitchFamily="18" charset="0"/>
                <a:cs typeface="Times New Roman" panose="02020603050405020304" pitchFamily="18" charset="0"/>
              </a:rPr>
              <a:t>Improve instructions, measurements and measuring devices.</a:t>
            </a:r>
          </a:p>
          <a:p>
            <a:pPr marL="514350" indent="-514350" algn="just">
              <a:buAutoNum type="arabicPeriod" startAt="11"/>
            </a:pPr>
            <a:r>
              <a:rPr lang="en-US" sz="2000" dirty="0" smtClean="0">
                <a:solidFill>
                  <a:srgbClr val="0070C0"/>
                </a:solidFill>
                <a:latin typeface="Times New Roman" panose="02020603050405020304" pitchFamily="18" charset="0"/>
                <a:cs typeface="Times New Roman" panose="02020603050405020304" pitchFamily="18" charset="0"/>
              </a:rPr>
              <a:t>Bring out the inherent capabilities of a student, such as attitudes, habits, appreciation and understanding, manipulative skills in addition to conventional acquisition of knowledge.</a:t>
            </a:r>
          </a:p>
          <a:p>
            <a:pPr marL="514350" indent="-514350" algn="just">
              <a:buAutoNum type="arabicPeriod" startAt="11"/>
            </a:pPr>
            <a:r>
              <a:rPr lang="en-US" sz="2000" dirty="0" smtClean="0">
                <a:solidFill>
                  <a:srgbClr val="0070C0"/>
                </a:solidFill>
                <a:latin typeface="Times New Roman" panose="02020603050405020304" pitchFamily="18" charset="0"/>
                <a:cs typeface="Times New Roman" panose="02020603050405020304" pitchFamily="18" charset="0"/>
              </a:rPr>
              <a:t>Serves as method of self improvement, improving school learning relations and as a guiding principles for the selection of supervisory techniques.</a:t>
            </a:r>
            <a:endParaRPr lang="en-IN"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67407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C00000"/>
                </a:solidFill>
                <a:latin typeface="Times New Roman" panose="02020603050405020304" pitchFamily="18" charset="0"/>
                <a:cs typeface="Times New Roman" panose="02020603050405020304" pitchFamily="18" charset="0"/>
              </a:rPr>
              <a:t>Types of </a:t>
            </a:r>
            <a:r>
              <a:rPr lang="en-US" b="1" dirty="0" smtClean="0">
                <a:solidFill>
                  <a:srgbClr val="C00000"/>
                </a:solidFill>
                <a:latin typeface="Times New Roman" panose="02020603050405020304" pitchFamily="18" charset="0"/>
                <a:cs typeface="Times New Roman" panose="02020603050405020304" pitchFamily="18" charset="0"/>
              </a:rPr>
              <a:t>E</a:t>
            </a:r>
            <a:r>
              <a:rPr lang="en-US" b="1" dirty="0" smtClean="0">
                <a:solidFill>
                  <a:srgbClr val="C00000"/>
                </a:solidFill>
                <a:latin typeface="Times New Roman" panose="02020603050405020304" pitchFamily="18" charset="0"/>
                <a:cs typeface="Times New Roman" panose="02020603050405020304" pitchFamily="18" charset="0"/>
              </a:rPr>
              <a:t>valuation</a:t>
            </a:r>
            <a:endParaRPr lang="en-IN"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lnSpc>
                <a:spcPct val="150000"/>
              </a:lnSpc>
            </a:pPr>
            <a:r>
              <a:rPr lang="en-US" sz="2400" dirty="0" smtClean="0">
                <a:solidFill>
                  <a:srgbClr val="0070C0"/>
                </a:solidFill>
                <a:latin typeface="Times New Roman" panose="02020603050405020304" pitchFamily="18" charset="0"/>
                <a:cs typeface="Times New Roman" panose="02020603050405020304" pitchFamily="18" charset="0"/>
              </a:rPr>
              <a:t>Formative evaluation(process evaluation</a:t>
            </a:r>
            <a:r>
              <a:rPr lang="en-US" sz="2400" dirty="0" smtClean="0">
                <a:solidFill>
                  <a:srgbClr val="0070C0"/>
                </a:solidFill>
                <a:latin typeface="Times New Roman" panose="02020603050405020304" pitchFamily="18" charset="0"/>
                <a:cs typeface="Times New Roman" panose="02020603050405020304" pitchFamily="18" charset="0"/>
              </a:rPr>
              <a:t>): It refers to evaluation taking place during the program or learning activity. It is conducted while the event to be evaluated is occurring and focuses on identifying the progress towards purposes, objectives, of outcomes to improve the activities, course, curriculum, program or teaching and student.</a:t>
            </a:r>
            <a:endParaRPr lang="en-US" sz="2400"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sz="2400" dirty="0" smtClean="0">
                <a:solidFill>
                  <a:srgbClr val="0070C0"/>
                </a:solidFill>
                <a:latin typeface="Times New Roman" panose="02020603050405020304" pitchFamily="18" charset="0"/>
                <a:cs typeface="Times New Roman" panose="02020603050405020304" pitchFamily="18" charset="0"/>
              </a:rPr>
              <a:t>Summative evaluation (productive evaluation</a:t>
            </a:r>
            <a:r>
              <a:rPr lang="en-US" sz="2400" dirty="0" smtClean="0">
                <a:solidFill>
                  <a:srgbClr val="0070C0"/>
                </a:solidFill>
                <a:latin typeface="Times New Roman" panose="02020603050405020304" pitchFamily="18" charset="0"/>
                <a:cs typeface="Times New Roman" panose="02020603050405020304" pitchFamily="18" charset="0"/>
              </a:rPr>
              <a:t>) : summative evaluations, examine the effects or outcomes of some object</a:t>
            </a:r>
            <a:endParaRPr lang="en-IN" sz="24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8511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781" y="233585"/>
            <a:ext cx="8596668" cy="1320800"/>
          </a:xfrm>
        </p:spPr>
        <p:txBody>
          <a:bodyPr/>
          <a:lstStyle/>
          <a:p>
            <a:pPr algn="ctr"/>
            <a:r>
              <a:rPr lang="en-US" b="1" dirty="0" smtClean="0">
                <a:solidFill>
                  <a:srgbClr val="C00000"/>
                </a:solidFill>
                <a:latin typeface="Times New Roman" panose="02020603050405020304" pitchFamily="18" charset="0"/>
                <a:cs typeface="Times New Roman" panose="02020603050405020304" pitchFamily="18" charset="0"/>
              </a:rPr>
              <a:t>Principle of Evaluation</a:t>
            </a:r>
            <a:endParaRPr lang="en-IN"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0421" y="1554385"/>
            <a:ext cx="9064871" cy="4248209"/>
          </a:xfrm>
        </p:spPr>
        <p:txBody>
          <a:bodyPr>
            <a:noAutofit/>
          </a:bodyPr>
          <a:lstStyle/>
          <a:p>
            <a:pPr marL="514350" indent="-514350" algn="just">
              <a:buFont typeface="+mj-lt"/>
              <a:buAutoNum type="arabicPeriod"/>
            </a:pPr>
            <a:r>
              <a:rPr lang="en-US" sz="2400" dirty="0" smtClean="0">
                <a:solidFill>
                  <a:srgbClr val="0070C0"/>
                </a:solidFill>
                <a:latin typeface="Times New Roman" panose="02020603050405020304" pitchFamily="18" charset="0"/>
                <a:cs typeface="Times New Roman" panose="02020603050405020304" pitchFamily="18" charset="0"/>
              </a:rPr>
              <a:t>Determining and clarifying what is to be evaluated always has priority in the evaluation process</a:t>
            </a:r>
          </a:p>
          <a:p>
            <a:pPr marL="514350" indent="-514350" algn="just">
              <a:buFont typeface="+mj-lt"/>
              <a:buAutoNum type="arabicPeriod"/>
            </a:pPr>
            <a:r>
              <a:rPr lang="en-US" sz="2400" dirty="0" smtClean="0">
                <a:solidFill>
                  <a:srgbClr val="0070C0"/>
                </a:solidFill>
                <a:latin typeface="Times New Roman" panose="02020603050405020304" pitchFamily="18" charset="0"/>
                <a:cs typeface="Times New Roman" panose="02020603050405020304" pitchFamily="18" charset="0"/>
              </a:rPr>
              <a:t>Evaluation techniques should be selected according to the purposes to be served</a:t>
            </a:r>
          </a:p>
          <a:p>
            <a:pPr marL="514350" indent="-514350" algn="just">
              <a:buFont typeface="+mj-lt"/>
              <a:buAutoNum type="arabicPeriod"/>
            </a:pPr>
            <a:r>
              <a:rPr lang="en-US" sz="2400" dirty="0" smtClean="0">
                <a:solidFill>
                  <a:srgbClr val="0070C0"/>
                </a:solidFill>
                <a:latin typeface="Times New Roman" panose="02020603050405020304" pitchFamily="18" charset="0"/>
                <a:cs typeface="Times New Roman" panose="02020603050405020304" pitchFamily="18" charset="0"/>
              </a:rPr>
              <a:t>Comprehensive evaluation requires a variety of evaluation techniques.</a:t>
            </a:r>
          </a:p>
          <a:p>
            <a:pPr marL="514350" indent="-514350" algn="just">
              <a:buFont typeface="+mj-lt"/>
              <a:buAutoNum type="arabicPeriod"/>
            </a:pPr>
            <a:r>
              <a:rPr lang="en-US" sz="2400" dirty="0" smtClean="0">
                <a:solidFill>
                  <a:srgbClr val="0070C0"/>
                </a:solidFill>
                <a:latin typeface="Times New Roman" panose="02020603050405020304" pitchFamily="18" charset="0"/>
                <a:cs typeface="Times New Roman" panose="02020603050405020304" pitchFamily="18" charset="0"/>
              </a:rPr>
              <a:t>Proper use of evaluation techniques requires an </a:t>
            </a:r>
            <a:r>
              <a:rPr lang="en-US" sz="2400" dirty="0">
                <a:solidFill>
                  <a:srgbClr val="0070C0"/>
                </a:solidFill>
                <a:latin typeface="Times New Roman" panose="02020603050405020304" pitchFamily="18" charset="0"/>
                <a:cs typeface="Times New Roman" panose="02020603050405020304" pitchFamily="18" charset="0"/>
              </a:rPr>
              <a:t>a</a:t>
            </a:r>
            <a:r>
              <a:rPr lang="en-US" sz="2400" dirty="0" smtClean="0">
                <a:solidFill>
                  <a:srgbClr val="0070C0"/>
                </a:solidFill>
                <a:latin typeface="Times New Roman" panose="02020603050405020304" pitchFamily="18" charset="0"/>
                <a:cs typeface="Times New Roman" panose="02020603050405020304" pitchFamily="18" charset="0"/>
              </a:rPr>
              <a:t>wareness of both their limitations and strengths</a:t>
            </a:r>
          </a:p>
          <a:p>
            <a:pPr marL="514350" indent="-514350" algn="just">
              <a:buFont typeface="+mj-lt"/>
              <a:buAutoNum type="arabicPeriod"/>
            </a:pPr>
            <a:r>
              <a:rPr lang="en-US" sz="2400" dirty="0" smtClean="0">
                <a:solidFill>
                  <a:srgbClr val="0070C0"/>
                </a:solidFill>
                <a:latin typeface="Times New Roman" panose="02020603050405020304" pitchFamily="18" charset="0"/>
                <a:cs typeface="Times New Roman" panose="02020603050405020304" pitchFamily="18" charset="0"/>
              </a:rPr>
              <a:t>Evaluation is a means to and end, not and end itself</a:t>
            </a:r>
            <a:endParaRPr lang="en-IN" sz="24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61053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latin typeface="Times New Roman" panose="02020603050405020304" pitchFamily="18" charset="0"/>
                <a:cs typeface="Times New Roman" panose="02020603050405020304" pitchFamily="18" charset="0"/>
              </a:rPr>
              <a:t>Need and Importance of Evaluation</a:t>
            </a:r>
            <a:endParaRPr lang="en-IN"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400" dirty="0" smtClean="0">
                <a:solidFill>
                  <a:srgbClr val="0070C0"/>
                </a:solidFill>
                <a:latin typeface="Times New Roman" panose="02020603050405020304" pitchFamily="18" charset="0"/>
                <a:cs typeface="Times New Roman" panose="02020603050405020304" pitchFamily="18" charset="0"/>
              </a:rPr>
              <a:t>Fulfill classroom objectives</a:t>
            </a:r>
          </a:p>
          <a:p>
            <a:pPr marL="514350" indent="-514350">
              <a:buFont typeface="+mj-lt"/>
              <a:buAutoNum type="arabicPeriod"/>
            </a:pPr>
            <a:r>
              <a:rPr lang="en-US" sz="2400" dirty="0" smtClean="0">
                <a:solidFill>
                  <a:srgbClr val="0070C0"/>
                </a:solidFill>
                <a:latin typeface="Times New Roman" panose="02020603050405020304" pitchFamily="18" charset="0"/>
                <a:cs typeface="Times New Roman" panose="02020603050405020304" pitchFamily="18" charset="0"/>
              </a:rPr>
              <a:t>Diagnose learning difficulties of students</a:t>
            </a:r>
          </a:p>
          <a:p>
            <a:pPr marL="514350" indent="-514350">
              <a:buFont typeface="+mj-lt"/>
              <a:buAutoNum type="arabicPeriod"/>
            </a:pPr>
            <a:r>
              <a:rPr lang="en-US" sz="2400" dirty="0" smtClean="0">
                <a:solidFill>
                  <a:srgbClr val="0070C0"/>
                </a:solidFill>
                <a:latin typeface="Times New Roman" panose="02020603050405020304" pitchFamily="18" charset="0"/>
                <a:cs typeface="Times New Roman" panose="02020603050405020304" pitchFamily="18" charset="0"/>
              </a:rPr>
              <a:t>Determine readiness for new learning experiences.</a:t>
            </a:r>
          </a:p>
          <a:p>
            <a:pPr marL="514350" indent="-514350">
              <a:buFont typeface="+mj-lt"/>
              <a:buAutoNum type="arabicPeriod"/>
            </a:pPr>
            <a:r>
              <a:rPr lang="en-US" sz="2400" dirty="0" smtClean="0">
                <a:solidFill>
                  <a:srgbClr val="0070C0"/>
                </a:solidFill>
                <a:latin typeface="Times New Roman" panose="02020603050405020304" pitchFamily="18" charset="0"/>
                <a:cs typeface="Times New Roman" panose="02020603050405020304" pitchFamily="18" charset="0"/>
              </a:rPr>
              <a:t>From students’ classroom groups for special activities</a:t>
            </a:r>
          </a:p>
          <a:p>
            <a:pPr marL="514350" indent="-514350">
              <a:buFont typeface="+mj-lt"/>
              <a:buAutoNum type="arabicPeriod"/>
            </a:pPr>
            <a:r>
              <a:rPr lang="en-US" sz="2400" dirty="0" smtClean="0">
                <a:solidFill>
                  <a:srgbClr val="0070C0"/>
                </a:solidFill>
                <a:latin typeface="Times New Roman" panose="02020603050405020304" pitchFamily="18" charset="0"/>
                <a:cs typeface="Times New Roman" panose="02020603050405020304" pitchFamily="18" charset="0"/>
              </a:rPr>
              <a:t>Assist students in their problems of adjustment</a:t>
            </a:r>
          </a:p>
          <a:p>
            <a:pPr marL="514350" indent="-514350">
              <a:buFont typeface="+mj-lt"/>
              <a:buAutoNum type="arabicPeriod"/>
            </a:pPr>
            <a:r>
              <a:rPr lang="en-US" sz="2400" dirty="0" smtClean="0">
                <a:solidFill>
                  <a:srgbClr val="0070C0"/>
                </a:solidFill>
                <a:latin typeface="Times New Roman" panose="02020603050405020304" pitchFamily="18" charset="0"/>
                <a:cs typeface="Times New Roman" panose="02020603050405020304" pitchFamily="18" charset="0"/>
              </a:rPr>
              <a:t>Prepare reports of pupils’ progress</a:t>
            </a:r>
            <a:endParaRPr lang="en-IN" sz="24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751077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106</TotalTime>
  <Words>532</Words>
  <Application>Microsoft Office PowerPoint</Application>
  <PresentationFormat>Widescreen</PresentationFormat>
  <Paragraphs>59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Times New Roman</vt:lpstr>
      <vt:lpstr>Trebuchet MS</vt:lpstr>
      <vt:lpstr>Wingdings 3</vt:lpstr>
      <vt:lpstr>Facet</vt:lpstr>
      <vt:lpstr>Measurement &amp; Evaluation</vt:lpstr>
      <vt:lpstr>Evaluation</vt:lpstr>
      <vt:lpstr>Scope of Evaluation</vt:lpstr>
      <vt:lpstr>PowerPoint Presentation</vt:lpstr>
      <vt:lpstr>Purpose of Evaluation</vt:lpstr>
      <vt:lpstr>PowerPoint Presentation</vt:lpstr>
      <vt:lpstr>Types of Evaluation</vt:lpstr>
      <vt:lpstr>Principle of Evaluation</vt:lpstr>
      <vt:lpstr>Need and Importance of Evaluation</vt:lpstr>
      <vt:lpstr>Characteristics of evaluation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Subhas</dc:creator>
  <cp:lastModifiedBy>Subhas</cp:lastModifiedBy>
  <cp:revision>18</cp:revision>
  <dcterms:created xsi:type="dcterms:W3CDTF">2020-08-22T03:36:46Z</dcterms:created>
  <dcterms:modified xsi:type="dcterms:W3CDTF">2020-08-22T14:49:21Z</dcterms:modified>
</cp:coreProperties>
</file>