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4" r:id="rId8"/>
    <p:sldId id="266" r:id="rId9"/>
    <p:sldId id="267" r:id="rId10"/>
    <p:sldId id="269" r:id="rId11"/>
    <p:sldId id="270" r:id="rId12"/>
    <p:sldId id="271" r:id="rId13"/>
    <p:sldId id="276" r:id="rId14"/>
    <p:sldId id="277" r:id="rId15"/>
    <p:sldId id="278" r:id="rId16"/>
    <p:sldId id="279" r:id="rId17"/>
    <p:sldId id="280" r:id="rId18"/>
    <p:sldId id="281" r:id="rId19"/>
    <p:sldId id="282" r:id="rId20"/>
    <p:sldId id="283" r:id="rId21"/>
    <p:sldId id="272" r:id="rId22"/>
    <p:sldId id="273" r:id="rId23"/>
    <p:sldId id="274" r:id="rId24"/>
    <p:sldId id="275"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Fitness</a:t>
            </a:r>
            <a:endParaRPr lang="en-IN" dirty="0"/>
          </a:p>
        </p:txBody>
      </p:sp>
      <p:sp>
        <p:nvSpPr>
          <p:cNvPr id="3" name="Subtitle 2"/>
          <p:cNvSpPr>
            <a:spLocks noGrp="1"/>
          </p:cNvSpPr>
          <p:nvPr>
            <p:ph type="subTitle" idx="1"/>
          </p:nvPr>
        </p:nvSpPr>
        <p:spPr/>
        <p:txBody>
          <a:bodyPr/>
          <a:lstStyle/>
          <a:p>
            <a:r>
              <a:rPr lang="en-US" dirty="0" smtClean="0"/>
              <a:t>Dr. Subhas Chandra Nandi</a:t>
            </a:r>
            <a:endParaRPr lang="en-IN" dirty="0"/>
          </a:p>
        </p:txBody>
      </p:sp>
    </p:spTree>
    <p:extLst>
      <p:ext uri="{BB962C8B-B14F-4D97-AF65-F5344CB8AC3E}">
        <p14:creationId xmlns:p14="http://schemas.microsoft.com/office/powerpoint/2010/main" val="168969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Endurance</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IN" b="1" dirty="0">
                <a:latin typeface="Times New Roman" panose="02020603050405020304" pitchFamily="18" charset="0"/>
                <a:cs typeface="Times New Roman" panose="02020603050405020304" pitchFamily="18" charset="0"/>
              </a:rPr>
              <a:t>Muscular endurance</a:t>
            </a:r>
            <a:r>
              <a:rPr lang="en-IN" dirty="0">
                <a:latin typeface="Times New Roman" panose="02020603050405020304" pitchFamily="18" charset="0"/>
                <a:cs typeface="Times New Roman" panose="02020603050405020304" pitchFamily="18" charset="0"/>
              </a:rPr>
              <a:t> is the ability of the muscles to perform continuous without fatiguing. Examples would be cycling, step machines and elliptical machines. The sit up test is most often used to test muscular endurance</a:t>
            </a:r>
            <a:r>
              <a:rPr lang="en-IN"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Endurance is the ability of your muscles to perform contractions for extended periods of time. Rather than just lifting or carrying something for a few seconds, the muscles are used for minutes. The way to increase strength is to train with light weights, working in the 20 – 25 rep range. Working with lighter weight will train the muscle </a:t>
            </a:r>
            <a:r>
              <a:rPr lang="en-IN" dirty="0" err="1">
                <a:latin typeface="Times New Roman" panose="02020603050405020304" pitchFamily="18" charset="0"/>
                <a:cs typeface="Times New Roman" panose="02020603050405020304" pitchFamily="18" charset="0"/>
              </a:rPr>
              <a:t>fibers</a:t>
            </a:r>
            <a:r>
              <a:rPr lang="en-IN" dirty="0">
                <a:latin typeface="Times New Roman" panose="02020603050405020304" pitchFamily="18" charset="0"/>
                <a:cs typeface="Times New Roman" panose="02020603050405020304" pitchFamily="18" charset="0"/>
              </a:rPr>
              <a:t> needed for muscular endurance, and the higher rep range leads to a longer period of exercise.</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90305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IN" b="1" dirty="0">
                <a:latin typeface="Times New Roman" panose="02020603050405020304" pitchFamily="18" charset="0"/>
                <a:cs typeface="Times New Roman" panose="02020603050405020304" pitchFamily="18" charset="0"/>
              </a:rPr>
              <a:t>Flexibility</a:t>
            </a:r>
            <a:r>
              <a:rPr lang="en-IN" dirty="0">
                <a:latin typeface="Times New Roman" panose="02020603050405020304" pitchFamily="18" charset="0"/>
                <a:cs typeface="Times New Roman" panose="02020603050405020304" pitchFamily="18" charset="0"/>
              </a:rPr>
              <a:t> is the ability of each joint to move through the available range of motion for a specific joint. Examples would be stretching individual muscles or the ability to perform certain functional movements such as the lunge. The sit and reach test is most often used to test flexibility</a:t>
            </a:r>
            <a:r>
              <a:rPr lang="en-IN" dirty="0" smtClean="0">
                <a:latin typeface="Times New Roman" panose="02020603050405020304" pitchFamily="18" charset="0"/>
                <a:cs typeface="Times New Roman" panose="02020603050405020304" pitchFamily="18" charset="0"/>
              </a:rPr>
              <a:t>.</a:t>
            </a:r>
          </a:p>
          <a:p>
            <a:pPr algn="just"/>
            <a:r>
              <a:rPr lang="en-IN" dirty="0">
                <a:latin typeface="Times New Roman" panose="02020603050405020304" pitchFamily="18" charset="0"/>
                <a:cs typeface="Times New Roman" panose="02020603050405020304" pitchFamily="18" charset="0"/>
              </a:rPr>
              <a:t>Flexibility is one of the most important, yet often overlooked, components of physical fitness. Without flexibility, the muscles and joints would grow stiff and movement would be limited. Flexibility training ensures that your body can move through its entire range of motion without pain or stiffness. To test your flexibility, lean forward and try to touch your toes. Those with good flexibility will usually be able to touch their toes, while those with limited flexibility will not. The sit and reach test (sitting on the floor and reaching toward your toes) is another good way to assess your flexibility. The more flexible you are, the closer you will come to touching your toes and beyond.</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23467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Composition</a:t>
            </a:r>
            <a:endParaRPr lang="en-IN" dirty="0"/>
          </a:p>
        </p:txBody>
      </p:sp>
      <p:sp>
        <p:nvSpPr>
          <p:cNvPr id="3" name="Content Placeholder 2"/>
          <p:cNvSpPr>
            <a:spLocks noGrp="1"/>
          </p:cNvSpPr>
          <p:nvPr>
            <p:ph idx="1"/>
          </p:nvPr>
        </p:nvSpPr>
        <p:spPr/>
        <p:txBody>
          <a:bodyPr>
            <a:normAutofit fontScale="70000" lnSpcReduction="20000"/>
          </a:bodyPr>
          <a:lstStyle/>
          <a:p>
            <a:pPr algn="just"/>
            <a:r>
              <a:rPr lang="en-IN" b="1" dirty="0">
                <a:latin typeface="Times New Roman" panose="02020603050405020304" pitchFamily="18" charset="0"/>
                <a:cs typeface="Times New Roman" panose="02020603050405020304" pitchFamily="18" charset="0"/>
              </a:rPr>
              <a:t>Body composition</a:t>
            </a:r>
            <a:r>
              <a:rPr lang="en-IN" dirty="0">
                <a:latin typeface="Times New Roman" panose="02020603050405020304" pitchFamily="18" charset="0"/>
                <a:cs typeface="Times New Roman" panose="02020603050405020304" pitchFamily="18" charset="0"/>
              </a:rPr>
              <a:t> is the amount of fat mass compared to lean muscle mass, bone and organs. This can be measured using underwater weighing, Skinfold readings, and bioelectrical impedance. Underwater weighing is considered the “gold standard” for body fat measurement, however because of the size and expense of the equipment needed very few places are set up to do this kind of measurement</a:t>
            </a:r>
            <a:r>
              <a:rPr lang="en-IN" dirty="0" smtClean="0">
                <a:latin typeface="Times New Roman" panose="02020603050405020304" pitchFamily="18" charset="0"/>
                <a:cs typeface="Times New Roman" panose="02020603050405020304" pitchFamily="18" charset="0"/>
              </a:rPr>
              <a:t>.</a:t>
            </a:r>
          </a:p>
          <a:p>
            <a:pPr algn="just" fontAlgn="base"/>
            <a:r>
              <a:rPr lang="en-IN" dirty="0">
                <a:latin typeface="Times New Roman" panose="02020603050405020304" pitchFamily="18" charset="0"/>
                <a:cs typeface="Times New Roman" panose="02020603050405020304" pitchFamily="18" charset="0"/>
              </a:rPr>
              <a:t>Body fat composition refers to the amount of fat on your body. For example, a 100-pound person with a 25% body fat composition will have a lean body mass of 75 pounds.</a:t>
            </a:r>
          </a:p>
          <a:p>
            <a:pPr algn="just" fontAlgn="base"/>
            <a:r>
              <a:rPr lang="en-IN" dirty="0">
                <a:latin typeface="Times New Roman" panose="02020603050405020304" pitchFamily="18" charset="0"/>
                <a:cs typeface="Times New Roman" panose="02020603050405020304" pitchFamily="18" charset="0"/>
              </a:rPr>
              <a:t>To qualify as fit:</a:t>
            </a:r>
          </a:p>
          <a:p>
            <a:pPr algn="just" fontAlgn="base"/>
            <a:r>
              <a:rPr lang="en-IN" dirty="0">
                <a:latin typeface="Times New Roman" panose="02020603050405020304" pitchFamily="18" charset="0"/>
                <a:cs typeface="Times New Roman" panose="02020603050405020304" pitchFamily="18" charset="0"/>
              </a:rPr>
              <a:t>Men must have a body fat composition lower than 17 percent</a:t>
            </a:r>
          </a:p>
          <a:p>
            <a:pPr algn="just" fontAlgn="base"/>
            <a:r>
              <a:rPr lang="en-IN" dirty="0">
                <a:latin typeface="Times New Roman" panose="02020603050405020304" pitchFamily="18" charset="0"/>
                <a:cs typeface="Times New Roman" panose="02020603050405020304" pitchFamily="18" charset="0"/>
              </a:rPr>
              <a:t>Women must have a body fat composition lower than 24 percent</a:t>
            </a:r>
          </a:p>
          <a:p>
            <a:pPr algn="just" fontAlgn="base"/>
            <a:r>
              <a:rPr lang="en-IN" dirty="0">
                <a:latin typeface="Times New Roman" panose="02020603050405020304" pitchFamily="18" charset="0"/>
                <a:cs typeface="Times New Roman" panose="02020603050405020304" pitchFamily="18" charset="0"/>
              </a:rPr>
              <a:t>The average man tends to have about 18 to 24 percent body fat, while the average woman has 25 to 31 percent body fat.</a:t>
            </a:r>
          </a:p>
          <a:p>
            <a:endParaRPr lang="en-IN" dirty="0"/>
          </a:p>
          <a:p>
            <a:endParaRPr lang="en-IN" dirty="0"/>
          </a:p>
          <a:p>
            <a:endParaRPr lang="en-IN" dirty="0"/>
          </a:p>
        </p:txBody>
      </p:sp>
    </p:spTree>
    <p:extLst>
      <p:ext uri="{BB962C8B-B14F-4D97-AF65-F5344CB8AC3E}">
        <p14:creationId xmlns:p14="http://schemas.microsoft.com/office/powerpoint/2010/main" val="247398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Skill </a:t>
            </a:r>
            <a:r>
              <a:rPr lang="en-US" dirty="0" smtClean="0"/>
              <a:t>Related</a:t>
            </a:r>
            <a:endParaRPr lang="en-IN" dirty="0"/>
          </a:p>
        </p:txBody>
      </p:sp>
      <p:sp>
        <p:nvSpPr>
          <p:cNvPr id="3" name="Content Placeholder 2"/>
          <p:cNvSpPr>
            <a:spLocks noGrp="1"/>
          </p:cNvSpPr>
          <p:nvPr>
            <p:ph idx="1"/>
          </p:nvPr>
        </p:nvSpPr>
        <p:spPr/>
        <p:txBody>
          <a:bodyPr/>
          <a:lstStyle/>
          <a:p>
            <a:r>
              <a:rPr lang="en-US" dirty="0" smtClean="0"/>
              <a:t>This is your ability to maintain high levels of performance on the playing field.</a:t>
            </a:r>
            <a:endParaRPr lang="en-IN" dirty="0"/>
          </a:p>
        </p:txBody>
      </p:sp>
    </p:spTree>
    <p:extLst>
      <p:ext uri="{BB962C8B-B14F-4D97-AF65-F5344CB8AC3E}">
        <p14:creationId xmlns:p14="http://schemas.microsoft.com/office/powerpoint/2010/main" val="186620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Skill Related Fitness</a:t>
            </a:r>
            <a:endParaRPr lang="en-IN" dirty="0"/>
          </a:p>
        </p:txBody>
      </p:sp>
      <p:sp>
        <p:nvSpPr>
          <p:cNvPr id="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Agility</a:t>
            </a:r>
          </a:p>
          <a:p>
            <a:r>
              <a:rPr lang="en-US" altLang="en-US" dirty="0">
                <a:latin typeface="Times New Roman" panose="02020603050405020304" pitchFamily="18" charset="0"/>
                <a:cs typeface="Times New Roman" panose="02020603050405020304" pitchFamily="18" charset="0"/>
              </a:rPr>
              <a:t>Balance</a:t>
            </a:r>
          </a:p>
          <a:p>
            <a:r>
              <a:rPr lang="en-US" altLang="en-US" dirty="0">
                <a:latin typeface="Times New Roman" panose="02020603050405020304" pitchFamily="18" charset="0"/>
                <a:cs typeface="Times New Roman" panose="02020603050405020304" pitchFamily="18" charset="0"/>
              </a:rPr>
              <a:t>Coordination</a:t>
            </a:r>
          </a:p>
          <a:p>
            <a:r>
              <a:rPr lang="en-US" altLang="en-US" dirty="0">
                <a:latin typeface="Times New Roman" panose="02020603050405020304" pitchFamily="18" charset="0"/>
                <a:cs typeface="Times New Roman" panose="02020603050405020304" pitchFamily="18" charset="0"/>
              </a:rPr>
              <a:t>Speed</a:t>
            </a:r>
          </a:p>
          <a:p>
            <a:r>
              <a:rPr lang="en-US" altLang="en-US" dirty="0">
                <a:latin typeface="Times New Roman" panose="02020603050405020304" pitchFamily="18" charset="0"/>
                <a:cs typeface="Times New Roman" panose="02020603050405020304" pitchFamily="18" charset="0"/>
              </a:rPr>
              <a:t>Power</a:t>
            </a:r>
          </a:p>
          <a:p>
            <a:r>
              <a:rPr lang="en-US" altLang="en-US" dirty="0">
                <a:latin typeface="Times New Roman" panose="02020603050405020304" pitchFamily="18" charset="0"/>
                <a:cs typeface="Times New Roman" panose="02020603050405020304" pitchFamily="18" charset="0"/>
              </a:rPr>
              <a:t>Reaction time</a:t>
            </a:r>
          </a:p>
          <a:p>
            <a:endParaRPr lang="en-IN" dirty="0"/>
          </a:p>
        </p:txBody>
      </p:sp>
    </p:spTree>
    <p:extLst>
      <p:ext uri="{BB962C8B-B14F-4D97-AF65-F5344CB8AC3E}">
        <p14:creationId xmlns:p14="http://schemas.microsoft.com/office/powerpoint/2010/main" val="207905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Agility</a:t>
            </a:r>
            <a:endParaRPr lang="en-IN" dirty="0"/>
          </a:p>
        </p:txBody>
      </p:sp>
      <p:sp>
        <p:nvSpPr>
          <p:cNvPr id="3" name="Content Placeholder 2"/>
          <p:cNvSpPr>
            <a:spLocks noGrp="1"/>
          </p:cNvSpPr>
          <p:nvPr>
            <p:ph idx="1"/>
          </p:nvPr>
        </p:nvSpPr>
        <p:spPr/>
        <p:txBody>
          <a:bodyPr/>
          <a:lstStyle/>
          <a:p>
            <a:pPr algn="just"/>
            <a:r>
              <a:rPr lang="en-US" altLang="en-US" b="1" dirty="0">
                <a:solidFill>
                  <a:srgbClr val="17479E"/>
                </a:solidFill>
                <a:latin typeface="Times New Roman" panose="02020603050405020304" pitchFamily="18" charset="0"/>
                <a:cs typeface="Times New Roman" panose="02020603050405020304" pitchFamily="18" charset="0"/>
              </a:rPr>
              <a:t>Agility</a:t>
            </a:r>
            <a:r>
              <a:rPr lang="en-US" altLang="en-US" dirty="0">
                <a:latin typeface="Times New Roman" panose="02020603050405020304" pitchFamily="18" charset="0"/>
                <a:cs typeface="Times New Roman" panose="02020603050405020304" pitchFamily="18" charset="0"/>
              </a:rPr>
              <a:t> is the component of skill-related fitness that accounts for an athlete’s “quick feet.”</a:t>
            </a:r>
          </a:p>
          <a:p>
            <a:pPr algn="just"/>
            <a:r>
              <a:rPr lang="en-US" dirty="0" smtClean="0">
                <a:latin typeface="Times New Roman" panose="02020603050405020304" pitchFamily="18" charset="0"/>
                <a:cs typeface="Times New Roman" panose="02020603050405020304" pitchFamily="18" charset="0"/>
              </a:rPr>
              <a:t>The ability to change and control the direction and position of the body while maintaining a constant, rapid motion.</a:t>
            </a:r>
          </a:p>
          <a:p>
            <a:pPr algn="just"/>
            <a:r>
              <a:rPr lang="en-IN" b="1" dirty="0">
                <a:latin typeface="Times New Roman" panose="02020603050405020304" pitchFamily="18" charset="0"/>
                <a:cs typeface="Times New Roman" panose="02020603050405020304" pitchFamily="18" charset="0"/>
              </a:rPr>
              <a:t>Agility</a:t>
            </a:r>
            <a:r>
              <a:rPr lang="en-IN" dirty="0">
                <a:latin typeface="Times New Roman" panose="02020603050405020304" pitchFamily="18" charset="0"/>
                <a:cs typeface="Times New Roman" panose="02020603050405020304" pitchFamily="18" charset="0"/>
              </a:rPr>
              <a:t> is our body's ability to be fast and nimble, change direction, and change the positioning of our body - while our body is actively in motion.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74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IN" dirty="0"/>
          </a:p>
        </p:txBody>
      </p:sp>
      <p:sp>
        <p:nvSpPr>
          <p:cNvPr id="3" name="Content Placeholder 2"/>
          <p:cNvSpPr>
            <a:spLocks noGrp="1"/>
          </p:cNvSpPr>
          <p:nvPr>
            <p:ph idx="1"/>
          </p:nvPr>
        </p:nvSpPr>
        <p:spPr/>
        <p:txBody>
          <a:bodyPr>
            <a:normAutofit lnSpcReduction="10000"/>
          </a:bodyPr>
          <a:lstStyle/>
          <a:p>
            <a:pPr algn="just"/>
            <a:r>
              <a:rPr lang="en-US" altLang="en-US" b="1" dirty="0">
                <a:solidFill>
                  <a:srgbClr val="17479E"/>
                </a:solidFill>
                <a:latin typeface="Times New Roman" panose="02020603050405020304" pitchFamily="18" charset="0"/>
                <a:cs typeface="Times New Roman" panose="02020603050405020304" pitchFamily="18" charset="0"/>
              </a:rPr>
              <a:t>Balance </a:t>
            </a:r>
            <a:r>
              <a:rPr lang="en-US" altLang="en-US" dirty="0">
                <a:latin typeface="Times New Roman" panose="02020603050405020304" pitchFamily="18" charset="0"/>
                <a:cs typeface="Times New Roman" panose="02020603050405020304" pitchFamily="18" charset="0"/>
              </a:rPr>
              <a:t>helps you maintain control while coordinating your movements.</a:t>
            </a:r>
          </a:p>
          <a:p>
            <a:pPr algn="just"/>
            <a:r>
              <a:rPr lang="en-US" altLang="en-US" dirty="0">
                <a:latin typeface="Times New Roman" panose="02020603050405020304" pitchFamily="18" charset="0"/>
                <a:cs typeface="Times New Roman" panose="02020603050405020304" pitchFamily="18" charset="0"/>
              </a:rPr>
              <a:t>Balance in sports depend in large measure on </a:t>
            </a:r>
            <a:r>
              <a:rPr lang="en-US" altLang="en-US" dirty="0" smtClean="0">
                <a:latin typeface="Times New Roman" panose="02020603050405020304" pitchFamily="18" charset="0"/>
                <a:cs typeface="Times New Roman" panose="02020603050405020304" pitchFamily="18" charset="0"/>
              </a:rPr>
              <a:t>biomechanics</a:t>
            </a:r>
          </a:p>
          <a:p>
            <a:pPr algn="just"/>
            <a:endParaRPr lang="en-US" dirty="0">
              <a:latin typeface="Times New Roman" panose="02020603050405020304" pitchFamily="18" charset="0"/>
              <a:cs typeface="Times New Roman" panose="02020603050405020304" pitchFamily="18" charset="0"/>
            </a:endParaRPr>
          </a:p>
          <a:p>
            <a:pPr algn="just"/>
            <a:r>
              <a:rPr lang="en-IN" b="1" dirty="0">
                <a:latin typeface="Times New Roman" panose="02020603050405020304" pitchFamily="18" charset="0"/>
                <a:cs typeface="Times New Roman" panose="02020603050405020304" pitchFamily="18" charset="0"/>
              </a:rPr>
              <a:t>Balance</a:t>
            </a:r>
            <a:r>
              <a:rPr lang="en-IN" dirty="0">
                <a:latin typeface="Times New Roman" panose="02020603050405020304" pitchFamily="18" charset="0"/>
                <a:cs typeface="Times New Roman" panose="02020603050405020304" pitchFamily="18" charset="0"/>
              </a:rPr>
              <a:t> as a component of physical fitness refers to the athlete's ability to stay in controls of their body's position. Often this is their ability to remain upright, but this is not always the case. An athlete can be well </a:t>
            </a:r>
            <a:r>
              <a:rPr lang="en-IN" b="1" dirty="0">
                <a:latin typeface="Times New Roman" panose="02020603050405020304" pitchFamily="18" charset="0"/>
                <a:cs typeface="Times New Roman" panose="02020603050405020304" pitchFamily="18" charset="0"/>
              </a:rPr>
              <a:t>balanced</a:t>
            </a:r>
            <a:r>
              <a:rPr lang="en-IN" dirty="0">
                <a:latin typeface="Times New Roman" panose="02020603050405020304" pitchFamily="18" charset="0"/>
                <a:cs typeface="Times New Roman" panose="02020603050405020304" pitchFamily="18" charset="0"/>
              </a:rPr>
              <a:t> on the floor performing a V-sit or while break-dancing the helicopter.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83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a:t>
            </a:r>
            <a:endParaRPr lang="en-IN"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altLang="en-US" b="1" dirty="0">
                <a:solidFill>
                  <a:srgbClr val="17479E"/>
                </a:solidFill>
                <a:latin typeface="Times New Roman" panose="02020603050405020304" pitchFamily="18" charset="0"/>
                <a:cs typeface="Times New Roman" panose="02020603050405020304" pitchFamily="18" charset="0"/>
              </a:rPr>
              <a:t>Coordination </a:t>
            </a:r>
            <a:r>
              <a:rPr lang="en-US" altLang="en-US" dirty="0">
                <a:latin typeface="Times New Roman" panose="02020603050405020304" pitchFamily="18" charset="0"/>
                <a:cs typeface="Times New Roman" panose="02020603050405020304" pitchFamily="18" charset="0"/>
              </a:rPr>
              <a:t>requires using a combination of different muscle groups at once</a:t>
            </a:r>
            <a:r>
              <a:rPr lang="en-US" altLang="en-US" dirty="0" smtClean="0">
                <a:latin typeface="Times New Roman" panose="02020603050405020304" pitchFamily="18" charset="0"/>
                <a:cs typeface="Times New Roman" panose="02020603050405020304" pitchFamily="18" charset="0"/>
              </a:rPr>
              <a:t>.</a:t>
            </a:r>
          </a:p>
          <a:p>
            <a:pPr marL="0" indent="0" algn="just">
              <a:buNone/>
            </a:pPr>
            <a:endParaRPr lang="en-US" altLang="en-US" dirty="0">
              <a:latin typeface="Times New Roman" panose="02020603050405020304" pitchFamily="18" charset="0"/>
              <a:cs typeface="Times New Roman" panose="02020603050405020304" pitchFamily="18" charset="0"/>
            </a:endParaRPr>
          </a:p>
          <a:p>
            <a:pPr marL="0" indent="0" algn="just">
              <a:buNone/>
            </a:pPr>
            <a:r>
              <a:rPr lang="en-US" altLang="en-US" dirty="0">
                <a:latin typeface="Times New Roman" panose="02020603050405020304" pitchFamily="18" charset="0"/>
                <a:cs typeface="Times New Roman" panose="02020603050405020304" pitchFamily="18" charset="0"/>
              </a:rPr>
              <a:t>Coordination can only be sharpened with practice</a:t>
            </a:r>
            <a:r>
              <a:rPr lang="en-US" altLang="en-US" dirty="0" smtClean="0">
                <a:latin typeface="Times New Roman" panose="02020603050405020304" pitchFamily="18" charset="0"/>
                <a:cs typeface="Times New Roman" panose="02020603050405020304" pitchFamily="18" charset="0"/>
              </a:rPr>
              <a:t>.</a:t>
            </a:r>
          </a:p>
          <a:p>
            <a:pPr marL="0" indent="0" algn="just">
              <a:buNone/>
            </a:pPr>
            <a:endParaRPr lang="en-US" altLang="en-US" dirty="0">
              <a:latin typeface="Times New Roman" panose="02020603050405020304" pitchFamily="18" charset="0"/>
              <a:cs typeface="Times New Roman" panose="02020603050405020304" pitchFamily="18" charset="0"/>
            </a:endParaRPr>
          </a:p>
          <a:p>
            <a:pPr marL="0" indent="0" algn="just">
              <a:buNone/>
            </a:pPr>
            <a:r>
              <a:rPr lang="en-IN" dirty="0">
                <a:latin typeface="Times New Roman" panose="02020603050405020304" pitchFamily="18" charset="0"/>
                <a:cs typeface="Times New Roman" panose="02020603050405020304" pitchFamily="18" charset="0"/>
              </a:rPr>
              <a:t>The </a:t>
            </a:r>
            <a:r>
              <a:rPr lang="en-IN" b="1" dirty="0">
                <a:latin typeface="Times New Roman" panose="02020603050405020304" pitchFamily="18" charset="0"/>
                <a:cs typeface="Times New Roman" panose="02020603050405020304" pitchFamily="18" charset="0"/>
              </a:rPr>
              <a:t>definition</a:t>
            </a:r>
            <a:r>
              <a:rPr lang="en-IN" dirty="0">
                <a:latin typeface="Times New Roman" panose="02020603050405020304" pitchFamily="18" charset="0"/>
                <a:cs typeface="Times New Roman" panose="02020603050405020304" pitchFamily="18" charset="0"/>
              </a:rPr>
              <a:t> of </a:t>
            </a:r>
            <a:r>
              <a:rPr lang="en-IN" b="1" dirty="0">
                <a:latin typeface="Times New Roman" panose="02020603050405020304" pitchFamily="18" charset="0"/>
                <a:cs typeface="Times New Roman" panose="02020603050405020304" pitchFamily="18" charset="0"/>
              </a:rPr>
              <a:t>coordination</a:t>
            </a:r>
            <a:r>
              <a:rPr lang="en-IN" dirty="0">
                <a:latin typeface="Times New Roman" panose="02020603050405020304" pitchFamily="18" charset="0"/>
                <a:cs typeface="Times New Roman" panose="02020603050405020304" pitchFamily="18" charset="0"/>
              </a:rPr>
              <a:t> is the ability to execute smooth, accurate, controlled motor responses (optimal interaction of muscle function). </a:t>
            </a:r>
            <a:r>
              <a:rPr lang="en-IN" b="1" dirty="0">
                <a:latin typeface="Times New Roman" panose="02020603050405020304" pitchFamily="18" charset="0"/>
                <a:cs typeface="Times New Roman" panose="02020603050405020304" pitchFamily="18" charset="0"/>
              </a:rPr>
              <a:t>Coordination</a:t>
            </a:r>
            <a:r>
              <a:rPr lang="en-IN" dirty="0">
                <a:latin typeface="Times New Roman" panose="02020603050405020304" pitchFamily="18" charset="0"/>
                <a:cs typeface="Times New Roman" panose="02020603050405020304" pitchFamily="18" charset="0"/>
              </a:rPr>
              <a:t> is the ability to select the right muscle at the right time with proper intensity to achieve proper action.</a:t>
            </a: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51199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a:t>
            </a:r>
            <a:endParaRPr lang="en-IN" dirty="0"/>
          </a:p>
        </p:txBody>
      </p:sp>
      <p:sp>
        <p:nvSpPr>
          <p:cNvPr id="3" name="Content Placeholder 2"/>
          <p:cNvSpPr>
            <a:spLocks noGrp="1"/>
          </p:cNvSpPr>
          <p:nvPr>
            <p:ph idx="1"/>
          </p:nvPr>
        </p:nvSpPr>
        <p:spPr/>
        <p:txBody>
          <a:bodyPr/>
          <a:lstStyle/>
          <a:p>
            <a:pPr algn="just"/>
            <a:r>
              <a:rPr lang="en-US" altLang="en-US" b="1" dirty="0">
                <a:solidFill>
                  <a:srgbClr val="17479E"/>
                </a:solidFill>
                <a:latin typeface="Times New Roman" panose="02020603050405020304" pitchFamily="18" charset="0"/>
                <a:cs typeface="Times New Roman" panose="02020603050405020304" pitchFamily="18" charset="0"/>
              </a:rPr>
              <a:t>Speed </a:t>
            </a:r>
            <a:r>
              <a:rPr lang="en-US" altLang="en-US" dirty="0">
                <a:latin typeface="Times New Roman" panose="02020603050405020304" pitchFamily="18" charset="0"/>
                <a:cs typeface="Times New Roman" panose="02020603050405020304" pitchFamily="18" charset="0"/>
              </a:rPr>
              <a:t>is largely determined by heredity, speed can be increased.</a:t>
            </a:r>
          </a:p>
          <a:p>
            <a:pPr algn="just"/>
            <a:r>
              <a:rPr lang="en-US" altLang="en-US" dirty="0">
                <a:latin typeface="Times New Roman" panose="02020603050405020304" pitchFamily="18" charset="0"/>
                <a:cs typeface="Times New Roman" panose="02020603050405020304" pitchFamily="18" charset="0"/>
              </a:rPr>
              <a:t>Building muscular strength can lead to gains in speed</a:t>
            </a:r>
            <a:r>
              <a:rPr lang="en-US" altLang="en-US" dirty="0" smtClean="0">
                <a:latin typeface="Times New Roman" panose="02020603050405020304" pitchFamily="18" charset="0"/>
                <a:cs typeface="Times New Roman" panose="02020603050405020304" pitchFamily="18" charset="0"/>
              </a:rPr>
              <a:t>.</a:t>
            </a:r>
          </a:p>
          <a:p>
            <a:pPr algn="just"/>
            <a:endParaRPr lang="en-US" altLang="en-US" dirty="0">
              <a:latin typeface="Times New Roman" panose="02020603050405020304" pitchFamily="18" charset="0"/>
              <a:cs typeface="Times New Roman" panose="02020603050405020304" pitchFamily="18" charset="0"/>
            </a:endParaRPr>
          </a:p>
          <a:p>
            <a:pPr algn="just"/>
            <a:r>
              <a:rPr lang="en-IN" b="1" dirty="0">
                <a:latin typeface="Times New Roman" panose="02020603050405020304" pitchFamily="18" charset="0"/>
                <a:cs typeface="Times New Roman" panose="02020603050405020304" pitchFamily="18" charset="0"/>
              </a:rPr>
              <a:t>Speed</a:t>
            </a:r>
            <a:r>
              <a:rPr lang="en-IN" dirty="0">
                <a:latin typeface="Times New Roman" panose="02020603050405020304" pitchFamily="18" charset="0"/>
                <a:cs typeface="Times New Roman" panose="02020603050405020304" pitchFamily="18" charset="0"/>
              </a:rPr>
              <a:t> is the distance covered divided by the time it takes to cover that distance. In </a:t>
            </a:r>
            <a:r>
              <a:rPr lang="en-IN" b="1" dirty="0">
                <a:latin typeface="Times New Roman" panose="02020603050405020304" pitchFamily="18" charset="0"/>
                <a:cs typeface="Times New Roman" panose="02020603050405020304" pitchFamily="18" charset="0"/>
              </a:rPr>
              <a:t>sports</a:t>
            </a:r>
            <a:r>
              <a:rPr lang="en-IN" dirty="0">
                <a:latin typeface="Times New Roman" panose="02020603050405020304" pitchFamily="18" charset="0"/>
                <a:cs typeface="Times New Roman" panose="02020603050405020304" pitchFamily="18" charset="0"/>
              </a:rPr>
              <a:t> such as swimming or running, the </a:t>
            </a:r>
            <a:r>
              <a:rPr lang="en-IN" b="1" dirty="0">
                <a:latin typeface="Times New Roman" panose="02020603050405020304" pitchFamily="18" charset="0"/>
                <a:cs typeface="Times New Roman" panose="02020603050405020304" pitchFamily="18" charset="0"/>
              </a:rPr>
              <a:t>speed</a:t>
            </a:r>
            <a:r>
              <a:rPr lang="en-IN" dirty="0">
                <a:latin typeface="Times New Roman" panose="02020603050405020304" pitchFamily="18" charset="0"/>
                <a:cs typeface="Times New Roman" panose="02020603050405020304" pitchFamily="18" charset="0"/>
              </a:rPr>
              <a:t> is covered in a straight line. However, </a:t>
            </a:r>
            <a:r>
              <a:rPr lang="en-IN" b="1" dirty="0">
                <a:latin typeface="Times New Roman" panose="02020603050405020304" pitchFamily="18" charset="0"/>
                <a:cs typeface="Times New Roman" panose="02020603050405020304" pitchFamily="18" charset="0"/>
              </a:rPr>
              <a:t>speed</a:t>
            </a:r>
            <a:r>
              <a:rPr lang="en-IN" dirty="0">
                <a:latin typeface="Times New Roman" panose="02020603050405020304" pitchFamily="18" charset="0"/>
                <a:cs typeface="Times New Roman" panose="02020603050405020304" pitchFamily="18" charset="0"/>
              </a:rPr>
              <a:t> for a football, basketball, netball or water polo player may mean changing direction while moving.</a:t>
            </a:r>
            <a:endParaRPr lang="en-US" altLang="en-US"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78816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IN" dirty="0"/>
          </a:p>
        </p:txBody>
      </p:sp>
      <p:sp>
        <p:nvSpPr>
          <p:cNvPr id="3" name="Content Placeholder 2"/>
          <p:cNvSpPr>
            <a:spLocks noGrp="1"/>
          </p:cNvSpPr>
          <p:nvPr>
            <p:ph idx="1"/>
          </p:nvPr>
        </p:nvSpPr>
        <p:spPr/>
        <p:txBody>
          <a:bodyPr/>
          <a:lstStyle/>
          <a:p>
            <a:pPr marL="0" indent="0" algn="just">
              <a:buNone/>
            </a:pPr>
            <a:r>
              <a:rPr lang="en-US" altLang="en-US" b="1" dirty="0">
                <a:solidFill>
                  <a:srgbClr val="17479E"/>
                </a:solidFill>
                <a:latin typeface="Times New Roman" panose="02020603050405020304" pitchFamily="18" charset="0"/>
                <a:cs typeface="Times New Roman" panose="02020603050405020304" pitchFamily="18" charset="0"/>
              </a:rPr>
              <a:t>Power </a:t>
            </a:r>
            <a:r>
              <a:rPr lang="en-US" altLang="en-US" dirty="0">
                <a:latin typeface="Times New Roman" panose="02020603050405020304" pitchFamily="18" charset="0"/>
                <a:cs typeface="Times New Roman" panose="02020603050405020304" pitchFamily="18" charset="0"/>
              </a:rPr>
              <a:t>is a function of both speed and muscular strength</a:t>
            </a:r>
            <a:r>
              <a:rPr lang="en-US" altLang="en-US" dirty="0" smtClean="0">
                <a:latin typeface="Times New Roman" panose="02020603050405020304" pitchFamily="18" charset="0"/>
                <a:cs typeface="Times New Roman" panose="02020603050405020304" pitchFamily="18" charset="0"/>
              </a:rPr>
              <a:t>. Proper </a:t>
            </a:r>
            <a:r>
              <a:rPr lang="en-US" altLang="en-US" dirty="0">
                <a:latin typeface="Times New Roman" panose="02020603050405020304" pitchFamily="18" charset="0"/>
                <a:cs typeface="Times New Roman" panose="02020603050405020304" pitchFamily="18" charset="0"/>
              </a:rPr>
              <a:t>biomechanics can also enhance power by improving your balance, coordination, and speed</a:t>
            </a:r>
            <a:r>
              <a:rPr lang="en-US" altLang="en-US" dirty="0" smtClean="0">
                <a:latin typeface="Times New Roman" panose="02020603050405020304" pitchFamily="18" charset="0"/>
                <a:cs typeface="Times New Roman" panose="02020603050405020304" pitchFamily="18" charset="0"/>
              </a:rPr>
              <a:t>.</a:t>
            </a:r>
          </a:p>
          <a:p>
            <a:pPr marL="0" indent="0" algn="just">
              <a:buNone/>
            </a:pPr>
            <a:endParaRPr lang="en-US" altLang="en-US" dirty="0">
              <a:latin typeface="Times New Roman" panose="02020603050405020304" pitchFamily="18" charset="0"/>
              <a:cs typeface="Times New Roman" panose="02020603050405020304" pitchFamily="18" charset="0"/>
            </a:endParaRPr>
          </a:p>
          <a:p>
            <a:pPr marL="0" indent="0" algn="just">
              <a:buNone/>
            </a:pPr>
            <a:r>
              <a:rPr lang="en-IN" b="1" dirty="0">
                <a:latin typeface="Times New Roman" panose="02020603050405020304" pitchFamily="18" charset="0"/>
                <a:cs typeface="Times New Roman" panose="02020603050405020304" pitchFamily="18" charset="0"/>
              </a:rPr>
              <a:t>Power</a:t>
            </a:r>
            <a:r>
              <a:rPr lang="en-IN" dirty="0">
                <a:latin typeface="Times New Roman" panose="02020603050405020304" pitchFamily="18" charset="0"/>
                <a:cs typeface="Times New Roman" panose="02020603050405020304" pitchFamily="18" charset="0"/>
              </a:rPr>
              <a:t> - the ability to exert maximum muscular contraction instantly in an explosive burst of movements. The two components of </a:t>
            </a:r>
            <a:r>
              <a:rPr lang="en-IN" b="1" dirty="0">
                <a:latin typeface="Times New Roman" panose="02020603050405020304" pitchFamily="18" charset="0"/>
                <a:cs typeface="Times New Roman" panose="02020603050405020304" pitchFamily="18" charset="0"/>
              </a:rPr>
              <a:t>power</a:t>
            </a:r>
            <a:r>
              <a:rPr lang="en-IN" dirty="0">
                <a:latin typeface="Times New Roman" panose="02020603050405020304" pitchFamily="18" charset="0"/>
                <a:cs typeface="Times New Roman" panose="02020603050405020304" pitchFamily="18" charset="0"/>
              </a:rPr>
              <a:t> are strength and speed. (e.g. jumping or a sprint start)</a:t>
            </a: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325582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36853"/>
            <a:ext cx="9601196" cy="1303867"/>
          </a:xfrm>
        </p:spPr>
        <p:txBody>
          <a:bodyPr>
            <a:normAutofit fontScale="90000"/>
          </a:bodyPr>
          <a:lstStyle/>
          <a:p>
            <a:r>
              <a:rPr lang="en-US" dirty="0" smtClean="0"/>
              <a:t>Physical fitness result form regular Physical Activity</a:t>
            </a:r>
            <a:endParaRPr lang="en-IN" dirty="0"/>
          </a:p>
        </p:txBody>
      </p:sp>
      <p:sp>
        <p:nvSpPr>
          <p:cNvPr id="3" name="Content Placeholder 2"/>
          <p:cNvSpPr>
            <a:spLocks noGrp="1"/>
          </p:cNvSpPr>
          <p:nvPr>
            <p:ph idx="1"/>
          </p:nvPr>
        </p:nvSpPr>
        <p:spPr>
          <a:xfrm>
            <a:off x="1295401" y="2445836"/>
            <a:ext cx="9601196" cy="3318936"/>
          </a:xfrm>
        </p:spPr>
        <p:txBody>
          <a:bodyPr>
            <a:noAutofit/>
          </a:bodyPr>
          <a:lstStyle/>
          <a:p>
            <a:pPr algn="just"/>
            <a:r>
              <a:rPr lang="en-IN" sz="1800" dirty="0">
                <a:latin typeface="Times New Roman" panose="02020603050405020304" pitchFamily="18" charset="0"/>
                <a:cs typeface="Times New Roman" panose="02020603050405020304" pitchFamily="18" charset="0"/>
              </a:rPr>
              <a:t>According to Clarke (1971) Physical fitness is the ability to carry out daily task with </a:t>
            </a:r>
            <a:r>
              <a:rPr lang="en-IN" sz="1800" dirty="0" err="1">
                <a:latin typeface="Times New Roman" panose="02020603050405020304" pitchFamily="18" charset="0"/>
                <a:cs typeface="Times New Roman" panose="02020603050405020304" pitchFamily="18" charset="0"/>
              </a:rPr>
              <a:t>vigor</a:t>
            </a:r>
            <a:r>
              <a:rPr lang="en-IN" sz="1800" dirty="0">
                <a:latin typeface="Times New Roman" panose="02020603050405020304" pitchFamily="18" charset="0"/>
                <a:cs typeface="Times New Roman" panose="02020603050405020304" pitchFamily="18" charset="0"/>
              </a:rPr>
              <a:t> and alertness without undue fatigue and ample energy to enjoy leisure time pursuits and to meet unforeseen emergencies.</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Being physically fit means you have the energy and ability to perform everyday task and responsibilities.</a:t>
            </a:r>
            <a:r>
              <a:rPr lang="en-IN" sz="1800" dirty="0">
                <a:latin typeface="Times New Roman" panose="02020603050405020304" pitchFamily="18" charset="0"/>
                <a:cs typeface="Times New Roman" panose="02020603050405020304" pitchFamily="18" charset="0"/>
              </a:rPr>
              <a:t> Physical fitness is a state of health and well-being and, more specifically, the ability to perform aspects of sports, occupations and daily activities. Physical fitness is generally achieved through proper nutrition, moderate-vigorous physical exercise, and sufficient rest</a:t>
            </a:r>
            <a:r>
              <a:rPr lang="en-IN" sz="1800" dirty="0" smtClean="0">
                <a:latin typeface="Times New Roman" panose="02020603050405020304" pitchFamily="18" charset="0"/>
                <a:cs typeface="Times New Roman" panose="02020603050405020304" pitchFamily="18" charset="0"/>
              </a:rPr>
              <a:t>.</a:t>
            </a:r>
            <a:r>
              <a:rPr lang="en-IN" sz="1800" dirty="0">
                <a:latin typeface="Times New Roman" panose="02020603050405020304" pitchFamily="18" charset="0"/>
                <a:cs typeface="Times New Roman" panose="02020603050405020304" pitchFamily="18" charset="0"/>
              </a:rPr>
              <a:t> Physical fitness refers to the ability of your body systems to work together efficiently to allow you to be healthy and perform activities of daily living.</a:t>
            </a: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564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Time</a:t>
            </a:r>
            <a:endParaRPr lang="en-IN" dirty="0"/>
          </a:p>
        </p:txBody>
      </p:sp>
      <p:sp>
        <p:nvSpPr>
          <p:cNvPr id="3" name="Content Placeholder 2"/>
          <p:cNvSpPr>
            <a:spLocks noGrp="1"/>
          </p:cNvSpPr>
          <p:nvPr>
            <p:ph idx="1"/>
          </p:nvPr>
        </p:nvSpPr>
        <p:spPr/>
        <p:txBody>
          <a:bodyPr>
            <a:normAutofit/>
          </a:bodyPr>
          <a:lstStyle/>
          <a:p>
            <a:pPr marL="0" indent="0" algn="just">
              <a:buNone/>
            </a:pPr>
            <a:r>
              <a:rPr lang="en-US" altLang="en-US" dirty="0">
                <a:latin typeface="Times New Roman" panose="02020603050405020304" pitchFamily="18" charset="0"/>
                <a:cs typeface="Times New Roman" panose="02020603050405020304" pitchFamily="18" charset="0"/>
              </a:rPr>
              <a:t>The quicker your </a:t>
            </a:r>
            <a:r>
              <a:rPr lang="en-US" altLang="en-US" dirty="0" smtClean="0">
                <a:latin typeface="Times New Roman" panose="02020603050405020304" pitchFamily="18" charset="0"/>
                <a:cs typeface="Times New Roman" panose="02020603050405020304" pitchFamily="18" charset="0"/>
              </a:rPr>
              <a:t>response, the </a:t>
            </a:r>
            <a:r>
              <a:rPr lang="en-US" altLang="en-US" dirty="0">
                <a:latin typeface="Times New Roman" panose="02020603050405020304" pitchFamily="18" charset="0"/>
                <a:cs typeface="Times New Roman" panose="02020603050405020304" pitchFamily="18" charset="0"/>
              </a:rPr>
              <a:t>better </a:t>
            </a:r>
            <a:r>
              <a:rPr lang="en-US" altLang="en-US" dirty="0" smtClean="0">
                <a:latin typeface="Times New Roman" panose="02020603050405020304" pitchFamily="18" charset="0"/>
                <a:cs typeface="Times New Roman" panose="02020603050405020304" pitchFamily="18" charset="0"/>
              </a:rPr>
              <a:t>your </a:t>
            </a:r>
            <a:r>
              <a:rPr lang="en-US" altLang="en-US" b="1" dirty="0" smtClean="0">
                <a:solidFill>
                  <a:srgbClr val="17479E"/>
                </a:solidFill>
                <a:latin typeface="Times New Roman" panose="02020603050405020304" pitchFamily="18" charset="0"/>
                <a:cs typeface="Times New Roman" panose="02020603050405020304" pitchFamily="18" charset="0"/>
              </a:rPr>
              <a:t>reaction </a:t>
            </a:r>
            <a:r>
              <a:rPr lang="en-US" altLang="en-US" b="1" dirty="0">
                <a:solidFill>
                  <a:srgbClr val="17479E"/>
                </a:solidFill>
                <a:latin typeface="Times New Roman" panose="02020603050405020304" pitchFamily="18" charset="0"/>
                <a:cs typeface="Times New Roman" panose="02020603050405020304" pitchFamily="18" charset="0"/>
              </a:rPr>
              <a:t>time</a:t>
            </a:r>
            <a:r>
              <a:rPr lang="en-US" altLang="en-US" dirty="0" smtClean="0">
                <a:latin typeface="Times New Roman" panose="02020603050405020304" pitchFamily="18" charset="0"/>
                <a:cs typeface="Times New Roman" panose="02020603050405020304" pitchFamily="18" charset="0"/>
              </a:rPr>
              <a:t>.</a:t>
            </a:r>
          </a:p>
          <a:p>
            <a:pPr marL="0" indent="0" algn="just">
              <a:buNone/>
            </a:pPr>
            <a:r>
              <a:rPr lang="en-IN" b="1" dirty="0" smtClean="0">
                <a:latin typeface="Times New Roman" panose="02020603050405020304" pitchFamily="18" charset="0"/>
                <a:cs typeface="Times New Roman" panose="02020603050405020304" pitchFamily="18" charset="0"/>
              </a:rPr>
              <a:t>Reaction </a:t>
            </a:r>
            <a:r>
              <a:rPr lang="en-IN" b="1" dirty="0">
                <a:latin typeface="Times New Roman" panose="02020603050405020304" pitchFamily="18" charset="0"/>
                <a:cs typeface="Times New Roman" panose="02020603050405020304" pitchFamily="18" charset="0"/>
              </a:rPr>
              <a:t>time</a:t>
            </a:r>
            <a:r>
              <a:rPr lang="en-IN" dirty="0">
                <a:latin typeface="Times New Roman" panose="02020603050405020304" pitchFamily="18" charset="0"/>
                <a:cs typeface="Times New Roman" panose="02020603050405020304" pitchFamily="18" charset="0"/>
              </a:rPr>
              <a:t> is the last dash point for skill-related components of physical fitness. It refers to the </a:t>
            </a:r>
            <a:r>
              <a:rPr lang="en-IN" b="1" dirty="0">
                <a:latin typeface="Times New Roman" panose="02020603050405020304" pitchFamily="18" charset="0"/>
                <a:cs typeface="Times New Roman" panose="02020603050405020304" pitchFamily="18" charset="0"/>
              </a:rPr>
              <a:t>speed</a:t>
            </a:r>
            <a:r>
              <a:rPr lang="en-IN" dirty="0">
                <a:latin typeface="Times New Roman" panose="02020603050405020304" pitchFamily="18" charset="0"/>
                <a:cs typeface="Times New Roman" panose="02020603050405020304" pitchFamily="18" charset="0"/>
              </a:rPr>
              <a:t> at which an athlete responds to an external stimulus. </a:t>
            </a:r>
            <a:r>
              <a:rPr lang="en-IN" b="1" dirty="0">
                <a:latin typeface="Times New Roman" panose="02020603050405020304" pitchFamily="18" charset="0"/>
                <a:cs typeface="Times New Roman" panose="02020603050405020304" pitchFamily="18" charset="0"/>
              </a:rPr>
              <a:t>Reaction time</a:t>
            </a:r>
            <a:r>
              <a:rPr lang="en-IN" dirty="0">
                <a:latin typeface="Times New Roman" panose="02020603050405020304" pitchFamily="18" charset="0"/>
                <a:cs typeface="Times New Roman" panose="02020603050405020304" pitchFamily="18" charset="0"/>
              </a:rPr>
              <a:t> relates directly to agility but is a smaller component of physical fitness.</a:t>
            </a:r>
            <a:endParaRPr lang="en-US" altLang="en-US" b="1" dirty="0">
              <a:solidFill>
                <a:srgbClr val="17479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254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2">
                    <a:lumMod val="25000"/>
                  </a:schemeClr>
                </a:solidFill>
              </a:rPr>
              <a:t>Factors that influence Physical Fitness</a:t>
            </a:r>
            <a:endParaRPr lang="en-IN" dirty="0"/>
          </a:p>
        </p:txBody>
      </p:sp>
      <p:sp>
        <p:nvSpPr>
          <p:cNvPr id="3" name="Content Placeholder 2"/>
          <p:cNvSpPr>
            <a:spLocks noGrp="1"/>
          </p:cNvSpPr>
          <p:nvPr>
            <p:ph idx="1"/>
          </p:nvPr>
        </p:nvSpPr>
        <p:spPr/>
        <p:txBody>
          <a:bodyPr/>
          <a:lstStyle/>
          <a:p>
            <a:pPr marL="457200" indent="-457200">
              <a:buAutoNum type="arabicPeriod"/>
            </a:pPr>
            <a:r>
              <a:rPr lang="en-US" dirty="0"/>
              <a:t>Physical Activity : </a:t>
            </a:r>
          </a:p>
          <a:p>
            <a:pPr marL="457200" indent="-457200">
              <a:buAutoNum type="arabicPeriod"/>
            </a:pPr>
            <a:r>
              <a:rPr lang="en-US" dirty="0"/>
              <a:t>Age :</a:t>
            </a:r>
          </a:p>
          <a:p>
            <a:pPr marL="457200" indent="-457200">
              <a:buAutoNum type="arabicPeriod"/>
            </a:pPr>
            <a:r>
              <a:rPr lang="en-US" dirty="0"/>
              <a:t>Heredity:</a:t>
            </a:r>
          </a:p>
          <a:p>
            <a:pPr marL="457200" indent="-457200">
              <a:buAutoNum type="arabicPeriod"/>
            </a:pPr>
            <a:r>
              <a:rPr lang="en-US" dirty="0"/>
              <a:t>Nutrition :</a:t>
            </a:r>
          </a:p>
          <a:p>
            <a:pPr marL="457200" indent="-457200">
              <a:buAutoNum type="arabicPeriod"/>
            </a:pPr>
            <a:r>
              <a:rPr lang="en-US" dirty="0"/>
              <a:t>Maturation:</a:t>
            </a:r>
          </a:p>
          <a:p>
            <a:pPr marL="457200" indent="-457200">
              <a:buAutoNum type="arabicPeriod"/>
            </a:pPr>
            <a:r>
              <a:rPr lang="en-US" dirty="0"/>
              <a:t>Other life style: Rest, Occupation etc.</a:t>
            </a:r>
          </a:p>
          <a:p>
            <a:endParaRPr lang="en-IN" dirty="0"/>
          </a:p>
        </p:txBody>
      </p:sp>
    </p:spTree>
    <p:extLst>
      <p:ext uri="{BB962C8B-B14F-4D97-AF65-F5344CB8AC3E}">
        <p14:creationId xmlns:p14="http://schemas.microsoft.com/office/powerpoint/2010/main" val="247887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391D57"/>
                </a:solidFill>
              </a:rPr>
              <a:t>Benefits of Physical Fitness</a:t>
            </a:r>
            <a:endParaRPr lang="en-IN" dirty="0"/>
          </a:p>
        </p:txBody>
      </p:sp>
      <p:sp>
        <p:nvSpPr>
          <p:cNvPr id="3" name="Content Placeholder 2"/>
          <p:cNvSpPr>
            <a:spLocks noGrp="1"/>
          </p:cNvSpPr>
          <p:nvPr>
            <p:ph idx="1"/>
          </p:nvPr>
        </p:nvSpPr>
        <p:spPr/>
        <p:txBody>
          <a:bodyPr>
            <a:normAutofit fontScale="62500" lnSpcReduction="20000"/>
          </a:bodyPr>
          <a:lstStyle/>
          <a:p>
            <a:r>
              <a:rPr lang="en-US" dirty="0">
                <a:solidFill>
                  <a:srgbClr val="050416"/>
                </a:solidFill>
              </a:rPr>
              <a:t>Looking Good.</a:t>
            </a:r>
          </a:p>
          <a:p>
            <a:r>
              <a:rPr lang="en-US" dirty="0">
                <a:solidFill>
                  <a:srgbClr val="050416"/>
                </a:solidFill>
              </a:rPr>
              <a:t>Feeling Good.</a:t>
            </a:r>
          </a:p>
          <a:p>
            <a:r>
              <a:rPr lang="en-US" dirty="0">
                <a:solidFill>
                  <a:srgbClr val="050416"/>
                </a:solidFill>
              </a:rPr>
              <a:t>Enjoying Life.</a:t>
            </a:r>
          </a:p>
          <a:p>
            <a:r>
              <a:rPr lang="en-US" dirty="0">
                <a:solidFill>
                  <a:srgbClr val="050416"/>
                </a:solidFill>
              </a:rPr>
              <a:t>Sound mind &amp; sound body.</a:t>
            </a:r>
          </a:p>
          <a:p>
            <a:r>
              <a:rPr lang="en-US" dirty="0">
                <a:solidFill>
                  <a:srgbClr val="050416"/>
                </a:solidFill>
              </a:rPr>
              <a:t>Alertness for emergency needed.</a:t>
            </a:r>
          </a:p>
          <a:p>
            <a:r>
              <a:rPr lang="en-US" dirty="0">
                <a:solidFill>
                  <a:srgbClr val="050416"/>
                </a:solidFill>
              </a:rPr>
              <a:t>Efficiency in work and performance.</a:t>
            </a:r>
          </a:p>
          <a:p>
            <a:r>
              <a:rPr lang="en-US" dirty="0">
                <a:solidFill>
                  <a:srgbClr val="050416"/>
                </a:solidFill>
              </a:rPr>
              <a:t>Resistance to disease.</a:t>
            </a:r>
          </a:p>
          <a:p>
            <a:r>
              <a:rPr lang="en-US" dirty="0">
                <a:solidFill>
                  <a:srgbClr val="050416"/>
                </a:solidFill>
              </a:rPr>
              <a:t>Fitness for specific normal task.</a:t>
            </a:r>
          </a:p>
          <a:p>
            <a:r>
              <a:rPr lang="en-US" dirty="0">
                <a:solidFill>
                  <a:srgbClr val="050416"/>
                </a:solidFill>
              </a:rPr>
              <a:t>Efficient functioning of different system of body.</a:t>
            </a:r>
          </a:p>
          <a:p>
            <a:r>
              <a:rPr lang="en-US" dirty="0">
                <a:solidFill>
                  <a:srgbClr val="050416"/>
                </a:solidFill>
              </a:rPr>
              <a:t>Success in games &amp; Sports.</a:t>
            </a:r>
          </a:p>
          <a:p>
            <a:endParaRPr lang="en-IN" dirty="0"/>
          </a:p>
        </p:txBody>
      </p:sp>
    </p:spTree>
    <p:extLst>
      <p:ext uri="{BB962C8B-B14F-4D97-AF65-F5344CB8AC3E}">
        <p14:creationId xmlns:p14="http://schemas.microsoft.com/office/powerpoint/2010/main" val="2842354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2">
                    <a:lumMod val="50000"/>
                  </a:schemeClr>
                </a:solidFill>
                <a:latin typeface="Andalus" pitchFamily="18" charset="-78"/>
                <a:cs typeface="Andalus" pitchFamily="18" charset="-78"/>
              </a:rPr>
              <a:t>Tests for measured Physical Fitness</a:t>
            </a:r>
            <a:endParaRPr lang="en-IN" dirty="0"/>
          </a:p>
        </p:txBody>
      </p:sp>
      <p:sp>
        <p:nvSpPr>
          <p:cNvPr id="3" name="Content Placeholder 2"/>
          <p:cNvSpPr>
            <a:spLocks noGrp="1"/>
          </p:cNvSpPr>
          <p:nvPr>
            <p:ph idx="1"/>
          </p:nvPr>
        </p:nvSpPr>
        <p:spPr/>
        <p:txBody>
          <a:bodyPr/>
          <a:lstStyle/>
          <a:p>
            <a:r>
              <a:rPr lang="en-US" dirty="0">
                <a:solidFill>
                  <a:srgbClr val="050416"/>
                </a:solidFill>
              </a:rPr>
              <a:t>AAHPER Youth Physical Fitness test.</a:t>
            </a:r>
          </a:p>
          <a:p>
            <a:r>
              <a:rPr lang="en-US" dirty="0">
                <a:solidFill>
                  <a:srgbClr val="050416"/>
                </a:solidFill>
              </a:rPr>
              <a:t>AAHPER  Health Related Fitness test.</a:t>
            </a:r>
          </a:p>
          <a:p>
            <a:r>
              <a:rPr lang="en-US" dirty="0">
                <a:solidFill>
                  <a:srgbClr val="050416"/>
                </a:solidFill>
              </a:rPr>
              <a:t>Fleishman Physical fitness test.</a:t>
            </a:r>
          </a:p>
          <a:p>
            <a:r>
              <a:rPr lang="en-US" dirty="0">
                <a:solidFill>
                  <a:srgbClr val="050416"/>
                </a:solidFill>
              </a:rPr>
              <a:t>National Physical Efficiency test.</a:t>
            </a:r>
          </a:p>
          <a:p>
            <a:r>
              <a:rPr lang="en-US" dirty="0">
                <a:solidFill>
                  <a:srgbClr val="050416"/>
                </a:solidFill>
              </a:rPr>
              <a:t>Indiana motor fitness test.</a:t>
            </a:r>
          </a:p>
          <a:p>
            <a:endParaRPr lang="en-IN" dirty="0"/>
          </a:p>
        </p:txBody>
      </p:sp>
    </p:spTree>
    <p:extLst>
      <p:ext uri="{BB962C8B-B14F-4D97-AF65-F5344CB8AC3E}">
        <p14:creationId xmlns:p14="http://schemas.microsoft.com/office/powerpoint/2010/main" val="2822888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bg2">
                    <a:lumMod val="50000"/>
                  </a:schemeClr>
                </a:solidFill>
                <a:latin typeface="Andalus" pitchFamily="18" charset="-78"/>
                <a:cs typeface="Andalus" pitchFamily="18" charset="-78"/>
              </a:rPr>
              <a:t>Purpose of Physical Fitness testing</a:t>
            </a:r>
            <a:endParaRPr lang="en-IN" dirty="0"/>
          </a:p>
        </p:txBody>
      </p:sp>
      <p:sp>
        <p:nvSpPr>
          <p:cNvPr id="3" name="Content Placeholder 2"/>
          <p:cNvSpPr>
            <a:spLocks noGrp="1"/>
          </p:cNvSpPr>
          <p:nvPr>
            <p:ph idx="1"/>
          </p:nvPr>
        </p:nvSpPr>
        <p:spPr/>
        <p:txBody>
          <a:bodyPr>
            <a:normAutofit fontScale="92500" lnSpcReduction="10000"/>
          </a:bodyPr>
          <a:lstStyle/>
          <a:p>
            <a:r>
              <a:rPr lang="en-US" dirty="0">
                <a:solidFill>
                  <a:srgbClr val="050416"/>
                </a:solidFill>
              </a:rPr>
              <a:t>Diagnosis</a:t>
            </a:r>
          </a:p>
          <a:p>
            <a:r>
              <a:rPr lang="en-US" dirty="0">
                <a:solidFill>
                  <a:srgbClr val="050416"/>
                </a:solidFill>
              </a:rPr>
              <a:t>Classification</a:t>
            </a:r>
          </a:p>
          <a:p>
            <a:r>
              <a:rPr lang="en-US" dirty="0">
                <a:solidFill>
                  <a:srgbClr val="050416"/>
                </a:solidFill>
              </a:rPr>
              <a:t>Motivation</a:t>
            </a:r>
          </a:p>
          <a:p>
            <a:r>
              <a:rPr lang="en-US" dirty="0">
                <a:solidFill>
                  <a:srgbClr val="050416"/>
                </a:solidFill>
              </a:rPr>
              <a:t>Selection</a:t>
            </a:r>
          </a:p>
          <a:p>
            <a:r>
              <a:rPr lang="en-US" dirty="0">
                <a:solidFill>
                  <a:srgbClr val="050416"/>
                </a:solidFill>
              </a:rPr>
              <a:t>Training Evaluation</a:t>
            </a:r>
          </a:p>
          <a:p>
            <a:r>
              <a:rPr lang="en-US" dirty="0">
                <a:solidFill>
                  <a:srgbClr val="050416"/>
                </a:solidFill>
              </a:rPr>
              <a:t>Development of Norms</a:t>
            </a:r>
          </a:p>
          <a:p>
            <a:r>
              <a:rPr lang="en-US" dirty="0">
                <a:solidFill>
                  <a:srgbClr val="050416"/>
                </a:solidFill>
              </a:rPr>
              <a:t>Efficiency and Economy</a:t>
            </a:r>
          </a:p>
          <a:p>
            <a:endParaRPr lang="en-IN" dirty="0"/>
          </a:p>
        </p:txBody>
      </p:sp>
    </p:spTree>
    <p:extLst>
      <p:ext uri="{BB962C8B-B14F-4D97-AF65-F5344CB8AC3E}">
        <p14:creationId xmlns:p14="http://schemas.microsoft.com/office/powerpoint/2010/main" val="266753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6663" y="2967335"/>
            <a:ext cx="3358676"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3764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323" y="1307506"/>
            <a:ext cx="9990034" cy="2031325"/>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Health related fitness is the ability of the heart, lungs, muscles and joints to work well together. </a:t>
            </a:r>
            <a:r>
              <a:rPr lang="en-IN" dirty="0">
                <a:latin typeface="Times New Roman" panose="02020603050405020304" pitchFamily="18" charset="0"/>
                <a:cs typeface="Times New Roman" panose="02020603050405020304" pitchFamily="18" charset="0"/>
              </a:rPr>
              <a:t>health-related fitness involves exercise activities that you do in order to try to improve your physical health and stay healthy, particularly in the categories of cardiovascular endurance, muscular strength, flexibility, muscular endurance and body composition. </a:t>
            </a:r>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Skill </a:t>
            </a:r>
            <a:r>
              <a:rPr lang="en-US" dirty="0">
                <a:latin typeface="Times New Roman" panose="02020603050405020304" pitchFamily="18" charset="0"/>
                <a:cs typeface="Times New Roman" panose="02020603050405020304" pitchFamily="18" charset="0"/>
              </a:rPr>
              <a:t>related fitness is the ability to perform well in sports and physical activity. </a:t>
            </a:r>
            <a:r>
              <a:rPr lang="en-IN" dirty="0">
                <a:latin typeface="Times New Roman" panose="02020603050405020304" pitchFamily="18" charset="0"/>
                <a:cs typeface="Times New Roman" panose="02020603050405020304" pitchFamily="18" charset="0"/>
              </a:rPr>
              <a:t>Skill related fitness, is fitness that conditions the body or specific muscles for a primary goal of improving a skill.</a:t>
            </a:r>
          </a:p>
        </p:txBody>
      </p:sp>
    </p:spTree>
    <p:extLst>
      <p:ext uri="{BB962C8B-B14F-4D97-AF65-F5344CB8AC3E}">
        <p14:creationId xmlns:p14="http://schemas.microsoft.com/office/powerpoint/2010/main" val="211247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Fitness</a:t>
            </a:r>
            <a:endParaRPr lang="en-IN"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Health Related</a:t>
            </a:r>
          </a:p>
          <a:p>
            <a:r>
              <a:rPr lang="en-US" dirty="0" smtClean="0">
                <a:latin typeface="Times New Roman" panose="02020603050405020304" pitchFamily="18" charset="0"/>
                <a:cs typeface="Times New Roman" panose="02020603050405020304" pitchFamily="18" charset="0"/>
              </a:rPr>
              <a:t>Skill Related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59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Related Fitness</a:t>
            </a:r>
            <a:endParaRPr lang="en-IN" dirty="0"/>
          </a:p>
        </p:txBody>
      </p:sp>
      <p:sp>
        <p:nvSpPr>
          <p:cNvPr id="3" name="Content Placeholder 2"/>
          <p:cNvSpPr>
            <a:spLocks noGrp="1"/>
          </p:cNvSpPr>
          <p:nvPr>
            <p:ph idx="1"/>
          </p:nvPr>
        </p:nvSpPr>
        <p:spPr/>
        <p:txBody>
          <a:bodyPr/>
          <a:lstStyle/>
          <a:p>
            <a:pPr algn="just"/>
            <a:r>
              <a:rPr lang="en-IN" dirty="0">
                <a:latin typeface="Times New Roman" panose="02020603050405020304" pitchFamily="18" charset="0"/>
                <a:cs typeface="Times New Roman" panose="02020603050405020304" pitchFamily="18" charset="0"/>
              </a:rPr>
              <a:t>According to the President’s Council on Physical Fitness (PCPFS), "Health-related physical fitness consists of those components of physical fitness that have a relationship with good health."</a:t>
            </a:r>
            <a:endParaRPr lang="en-US"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According to Bucher and </a:t>
            </a:r>
            <a:r>
              <a:rPr lang="en-IN" dirty="0" err="1">
                <a:latin typeface="Times New Roman" panose="02020603050405020304" pitchFamily="18" charset="0"/>
                <a:cs typeface="Times New Roman" panose="02020603050405020304" pitchFamily="18" charset="0"/>
              </a:rPr>
              <a:t>Wuest</a:t>
            </a:r>
            <a:r>
              <a:rPr lang="en-IN" dirty="0">
                <a:latin typeface="Times New Roman" panose="02020603050405020304" pitchFamily="18" charset="0"/>
                <a:cs typeface="Times New Roman" panose="02020603050405020304" pitchFamily="18" charset="0"/>
              </a:rPr>
              <a:t> (1987) “Health related physical fitness is concerned with the development of those qualities that often protect against disease and frequently are associated with physical activity. Then health related physical fitness is important to everyone and should be stressed by physical educators”.</a:t>
            </a:r>
          </a:p>
        </p:txBody>
      </p:sp>
    </p:spTree>
    <p:extLst>
      <p:ext uri="{BB962C8B-B14F-4D97-AF65-F5344CB8AC3E}">
        <p14:creationId xmlns:p14="http://schemas.microsoft.com/office/powerpoint/2010/main" val="296612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Health </a:t>
            </a:r>
            <a:r>
              <a:rPr lang="en-US" smtClean="0"/>
              <a:t>Related Fitness</a:t>
            </a:r>
            <a:endParaRPr lang="en-IN"/>
          </a:p>
        </p:txBody>
      </p:sp>
      <p:sp>
        <p:nvSpPr>
          <p:cNvPr id="3" name="Content Placeholder 2"/>
          <p:cNvSpPr>
            <a:spLocks noGrp="1"/>
          </p:cNvSpPr>
          <p:nvPr>
            <p:ph idx="1"/>
          </p:nvPr>
        </p:nvSpPr>
        <p:spPr/>
        <p:txBody>
          <a:bodyPr/>
          <a:lstStyle/>
          <a:p>
            <a:endParaRPr lang="en-IN" dirty="0"/>
          </a:p>
          <a:p>
            <a:r>
              <a:rPr lang="en-IN" b="1" dirty="0"/>
              <a:t>Muscular Strength</a:t>
            </a:r>
            <a:r>
              <a:rPr lang="en-IN" dirty="0"/>
              <a:t>.</a:t>
            </a:r>
          </a:p>
          <a:p>
            <a:r>
              <a:rPr lang="en-IN" b="1" dirty="0"/>
              <a:t>Muscular endurance</a:t>
            </a:r>
            <a:r>
              <a:rPr lang="en-IN" dirty="0" smtClean="0"/>
              <a:t>.</a:t>
            </a:r>
          </a:p>
          <a:p>
            <a:r>
              <a:rPr lang="en-IN" b="1" dirty="0"/>
              <a:t>Cardiovascular </a:t>
            </a:r>
            <a:r>
              <a:rPr lang="en-IN" b="1" dirty="0" smtClean="0"/>
              <a:t>Endurance.</a:t>
            </a:r>
            <a:endParaRPr lang="en-IN" dirty="0"/>
          </a:p>
          <a:p>
            <a:r>
              <a:rPr lang="en-IN" b="1" dirty="0"/>
              <a:t>Flexibility</a:t>
            </a:r>
            <a:r>
              <a:rPr lang="en-IN" dirty="0"/>
              <a:t>.</a:t>
            </a:r>
          </a:p>
          <a:p>
            <a:r>
              <a:rPr lang="en-IN" b="1" dirty="0"/>
              <a:t>Body Composition</a:t>
            </a:r>
            <a:r>
              <a:rPr lang="en-IN" dirty="0"/>
              <a:t>.</a:t>
            </a:r>
          </a:p>
          <a:p>
            <a:endParaRPr lang="en-IN" dirty="0"/>
          </a:p>
        </p:txBody>
      </p:sp>
    </p:spTree>
    <p:extLst>
      <p:ext uri="{BB962C8B-B14F-4D97-AF65-F5344CB8AC3E}">
        <p14:creationId xmlns:p14="http://schemas.microsoft.com/office/powerpoint/2010/main" val="282530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ction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940" y="805570"/>
            <a:ext cx="5554766" cy="539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94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Endurance</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IN" dirty="0">
                <a:latin typeface="Times New Roman" panose="02020603050405020304" pitchFamily="18" charset="0"/>
                <a:cs typeface="Times New Roman" panose="02020603050405020304" pitchFamily="18" charset="0"/>
              </a:rPr>
              <a:t>Cardiovascular endurance is the ability of the heart and lungs to work together to provide the needed oxygen and fuel to the body during sustained workloads. Examples would be jogging, cycling and swimming. The Cooper Run is used most often to test cardiovascular endurance</a:t>
            </a:r>
            <a:r>
              <a:rPr lang="en-IN" dirty="0" smtClean="0">
                <a:latin typeface="Times New Roman" panose="02020603050405020304" pitchFamily="18" charset="0"/>
                <a:cs typeface="Times New Roman" panose="02020603050405020304" pitchFamily="18" charset="0"/>
              </a:rPr>
              <a:t>.</a:t>
            </a:r>
          </a:p>
          <a:p>
            <a:pPr algn="just"/>
            <a:r>
              <a:rPr lang="en-IN" dirty="0">
                <a:latin typeface="Times New Roman" panose="02020603050405020304" pitchFamily="18" charset="0"/>
                <a:cs typeface="Times New Roman" panose="02020603050405020304" pitchFamily="18" charset="0"/>
              </a:rPr>
              <a:t>Cardiovascular endurance is your body’s ability to keep up with exercise like running, jogging, swimming, cycling, and anything that forces your cardiovascular system (lungs, heart, blood vessels) to work for extended periods of time. Together, the heart and lungs fuel your body with the oxygen needed by your muscles, ensuring that they have the oxygen needed for the work they are doing. The Cooper Run (running as far as possible in 12 minutes) is a test commonly used to assess cardiovascular endurance, but many trainers use the Step Test (stepping onto a platform for 5 minutes). Both are accurate measures of a subject’s cardiovascular endurance.</a:t>
            </a:r>
          </a:p>
        </p:txBody>
      </p:sp>
    </p:spTree>
    <p:extLst>
      <p:ext uri="{BB962C8B-B14F-4D97-AF65-F5344CB8AC3E}">
        <p14:creationId xmlns:p14="http://schemas.microsoft.com/office/powerpoint/2010/main" val="200843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Strength</a:t>
            </a:r>
            <a:endParaRPr lang="en-IN" dirty="0"/>
          </a:p>
        </p:txBody>
      </p:sp>
      <p:sp>
        <p:nvSpPr>
          <p:cNvPr id="3" name="Content Placeholder 2"/>
          <p:cNvSpPr>
            <a:spLocks noGrp="1"/>
          </p:cNvSpPr>
          <p:nvPr>
            <p:ph idx="1"/>
          </p:nvPr>
        </p:nvSpPr>
        <p:spPr/>
        <p:txBody>
          <a:bodyPr>
            <a:normAutofit fontScale="92500" lnSpcReduction="10000"/>
          </a:bodyPr>
          <a:lstStyle/>
          <a:p>
            <a:r>
              <a:rPr lang="en-IN" b="1" dirty="0">
                <a:latin typeface="Times New Roman" panose="02020603050405020304" pitchFamily="18" charset="0"/>
                <a:cs typeface="Times New Roman" panose="02020603050405020304" pitchFamily="18" charset="0"/>
              </a:rPr>
              <a:t>Muscular strength</a:t>
            </a:r>
            <a:r>
              <a:rPr lang="en-IN" dirty="0">
                <a:latin typeface="Times New Roman" panose="02020603050405020304" pitchFamily="18" charset="0"/>
                <a:cs typeface="Times New Roman" panose="02020603050405020304" pitchFamily="18" charset="0"/>
              </a:rPr>
              <a:t> is the amount of force a muscle can produce. Examples would be the bench press, leg press or bicep curl. The push up test is most often used to test muscular strength</a:t>
            </a:r>
            <a:r>
              <a:rPr lang="en-IN"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This is the “power” that helps you to lift and carry heavy objects. Without muscular strength, your body would be weak and unable to keep up with the demands placed upon it. The way to increase strength is to train with heavy weights, working in the 4 – 6 or 12 – 15 rep ranges. The heavier the weight, the fewer reps you should perform!</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8181520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144</TotalTime>
  <Words>458</Words>
  <Application>Microsoft Office PowerPoint</Application>
  <PresentationFormat>Widescreen</PresentationFormat>
  <Paragraphs>112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Andalus</vt:lpstr>
      <vt:lpstr>Arial</vt:lpstr>
      <vt:lpstr>Garamond</vt:lpstr>
      <vt:lpstr>Times New Roman</vt:lpstr>
      <vt:lpstr>Organic</vt:lpstr>
      <vt:lpstr>Fitness</vt:lpstr>
      <vt:lpstr>Physical fitness result form regular Physical Activity</vt:lpstr>
      <vt:lpstr>PowerPoint Presentation</vt:lpstr>
      <vt:lpstr>Types of Fitness</vt:lpstr>
      <vt:lpstr>Health Related Fitness</vt:lpstr>
      <vt:lpstr>Components of Health Related Fitness</vt:lpstr>
      <vt:lpstr>PowerPoint Presentation</vt:lpstr>
      <vt:lpstr>Cardiovascular Endurance</vt:lpstr>
      <vt:lpstr>Muscular Strength</vt:lpstr>
      <vt:lpstr>Muscular Endurance</vt:lpstr>
      <vt:lpstr>Flexibility</vt:lpstr>
      <vt:lpstr>Body Composition</vt:lpstr>
      <vt:lpstr>Skill Related</vt:lpstr>
      <vt:lpstr>Components of Skill Related Fitness</vt:lpstr>
      <vt:lpstr>Agility</vt:lpstr>
      <vt:lpstr>Balance</vt:lpstr>
      <vt:lpstr>Coordination</vt:lpstr>
      <vt:lpstr>Speed</vt:lpstr>
      <vt:lpstr>Power</vt:lpstr>
      <vt:lpstr>Reaction Time</vt:lpstr>
      <vt:lpstr>Factors that influence Physical Fitness</vt:lpstr>
      <vt:lpstr>Benefits of Physical Fitness</vt:lpstr>
      <vt:lpstr>Tests for measured Physical Fitness</vt:lpstr>
      <vt:lpstr>Purpose of Physical Fitness testing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dc:title>
  <dc:creator>Subhas</dc:creator>
  <cp:lastModifiedBy>Subhas</cp:lastModifiedBy>
  <cp:revision>35</cp:revision>
  <dcterms:created xsi:type="dcterms:W3CDTF">2020-08-25T02:35:45Z</dcterms:created>
  <dcterms:modified xsi:type="dcterms:W3CDTF">2020-08-25T15:23:51Z</dcterms:modified>
</cp:coreProperties>
</file>